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83" r:id="rId5"/>
  </p:sldMasterIdLst>
  <p:notesMasterIdLst>
    <p:notesMasterId r:id="rId14"/>
  </p:notesMasterIdLst>
  <p:handoutMasterIdLst>
    <p:handoutMasterId r:id="rId15"/>
  </p:handoutMasterIdLst>
  <p:sldIdLst>
    <p:sldId id="4568" r:id="rId6"/>
    <p:sldId id="4514" r:id="rId7"/>
    <p:sldId id="4461" r:id="rId8"/>
    <p:sldId id="4475" r:id="rId9"/>
    <p:sldId id="4485" r:id="rId10"/>
    <p:sldId id="4527" r:id="rId11"/>
    <p:sldId id="4539" r:id="rId12"/>
    <p:sldId id="455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90F314-0479-F095-9C4E-74CEFF1FDFF6}" name="MADSEN Joel * DLCD" initials="MD" userId="S::joel.madsen@dlcd.oregon.gov::a3ec6aef-b1db-4673-88ee-8513e3677e9d" providerId="AD"/>
  <p188:author id="{CB66F01B-602B-AEAE-B314-03364A45EDCD}" name="HUGHES Jena * DLCD" initials="HD" userId="S::jena.hughes@dlcd.oregon.gov::e19adba2-8646-4531-b911-bd0a9d1272c5" providerId="AD"/>
  <p188:author id="{D1DAAE3C-F873-657C-752B-BE0BCAB1050E}" name="ANDERSON Emily * DLCD" initials="AD" userId="S::emily.anderson@dlcd.oregon.gov::a02b97fb-f3ad-4d66-be56-5f9d9d5a72fc" providerId="AD"/>
  <p188:author id="{FA301146-1AA6-C787-5355-E5E5EC433BB9}" name="TEVA Celestina * DLCD" initials="TD" userId="S::celestina.teva@dlcd.oregon.gov::d06330bc-7000-44e5-9fca-be890a15dc64" providerId="AD"/>
  <p188:author id="{6DF2664D-55B3-ADB4-30C7-59BFB462F780}" name="TEVA Celestina * DLCD" initials="CT" userId="S::Celestina.Teva@dlcd.oregon.gov::d06330bc-7000-44e5-9fca-be890a15dc64" providerId="AD"/>
  <p188:author id="{C3F9F155-73A7-D95F-0C24-66CE04943809}" name="TURNBULL Kieran * DLCD" initials="TD" userId="S::kieran.turnbull@dlcd.oregon.gov::3a01c3be-a564-4996-9a8f-d451ae7bd943" providerId="AD"/>
  <p188:author id="{004D1179-DE64-5BB1-34C2-ED27281AD399}" name="STUCKMAYER Ethan * DLCD" initials="SE*D" userId="S::Ethan.Stuckmayer@dlcd.oregon.gov::a857ecc2-7e7e-41e1-bd4f-9f483a73b190" providerId="AD"/>
  <p188:author id="{40D6518D-E816-F04D-A006-CE2D17F7F7D3}" name="CHROMAN Thea * DLCD" initials="CT*D" userId="S::Thea.Chroman@dlcd.oregon.gov::8eaa68b8-6b9b-4cba-8f2e-482c7a53f503" providerId="AD"/>
  <p188:author id="{C11796C3-5265-1444-4E6F-98C2A5EB41F7}" name="VALENCIA-AGUILAR Mari * DLCD" initials="VAM*D" userId="S::Mari.Valencia-Aguilar@dlcd.oregon.gov::a237b72d-bfbe-403b-b13d-263e54b0d4a9" providerId="AD"/>
  <p188:author id="{2EE709F3-EA2E-BBEC-B4AB-63B49F441DB1}" name="EDGING Sean * DLCD" initials="ES*D" userId="S::Sean.Edging@dlcd.oregon.gov::deb91f45-19c7-4043-8ae1-9de60db553b9" providerId="AD"/>
  <p188:author id="{EBDED3F9-1286-B413-03BD-DBD4830019D7}" name="LAND Emma * DLCD" initials="LE*D" userId="S::Emma.Land@dlcd.oregon.gov::f19fd9ef-4f3b-40c5-ac8f-d9080e25598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ging, Sean" initials="ES" lastIdx="26" clrIdx="0">
    <p:extLst>
      <p:ext uri="{19B8F6BF-5375-455C-9EA6-DF929625EA0E}">
        <p15:presenceInfo xmlns:p15="http://schemas.microsoft.com/office/powerpoint/2012/main" userId="S-1-5-21-3406276684-2107222213-3124851766-9249" providerId="AD"/>
      </p:ext>
    </p:extLst>
  </p:cmAuthor>
  <p:cmAuthor id="2" name="SRINIVASAN Kate * HCS" initials="SK*H" lastIdx="25" clrIdx="1">
    <p:extLst>
      <p:ext uri="{19B8F6BF-5375-455C-9EA6-DF929625EA0E}">
        <p15:presenceInfo xmlns:p15="http://schemas.microsoft.com/office/powerpoint/2012/main" userId="S::Kate.Srinivasan@oregon.gov::a1d2e8de-6c91-470f-bb9d-ca295a570261" providerId="AD"/>
      </p:ext>
    </p:extLst>
  </p:cmAuthor>
  <p:cmAuthor id="3" name="EDGING Sean * DLCD" initials="ES*D" lastIdx="7" clrIdx="2">
    <p:extLst>
      <p:ext uri="{19B8F6BF-5375-455C-9EA6-DF929625EA0E}">
        <p15:presenceInfo xmlns:p15="http://schemas.microsoft.com/office/powerpoint/2012/main" userId="S::Sean.Edging@dlcd.oregon.gov::deb91f45-19c7-4043-8ae1-9de60db553b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B188"/>
    <a:srgbClr val="717171"/>
    <a:srgbClr val="1F3D7C"/>
    <a:srgbClr val="F7643B"/>
    <a:srgbClr val="FC7826"/>
    <a:srgbClr val="DDAF09"/>
    <a:srgbClr val="F25E02"/>
    <a:srgbClr val="F03D0C"/>
    <a:srgbClr val="000000"/>
    <a:srgbClr val="196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6AC39B-8C44-E10E-14AC-4A055DB96A1A}" v="290" dt="2025-09-09T23:15:27.3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tateoforegon.sharepoint.com/sites/DLCD-HAPO/Shared%20Documents/General/Presentations/Graphics/9192025_Intake_Form_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'Inquiry Type'!$D$1</c:f>
              <c:strCache>
                <c:ptCount val="1"/>
                <c:pt idx="0">
                  <c:v>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'Inquiry Type'!$C$2:$C$5</c:f>
              <c:strCache>
                <c:ptCount val="4"/>
                <c:pt idx="0">
                  <c:v>Land Use/Planning/Land Division</c:v>
                </c:pt>
                <c:pt idx="1">
                  <c:v>Building Code</c:v>
                </c:pt>
                <c:pt idx="2">
                  <c:v>State Policies and Programs</c:v>
                </c:pt>
                <c:pt idx="3">
                  <c:v>Other General Question</c:v>
                </c:pt>
              </c:strCache>
            </c:strRef>
          </c:cat>
          <c:val>
            <c:numRef>
              <c:f>'Inquiry Type'!$D$2:$D$5</c:f>
              <c:numCache>
                <c:formatCode>General</c:formatCode>
                <c:ptCount val="4"/>
                <c:pt idx="0">
                  <c:v>137</c:v>
                </c:pt>
                <c:pt idx="1">
                  <c:v>1633</c:v>
                </c:pt>
                <c:pt idx="2">
                  <c:v>22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68-4054-8FDC-EB31BCA30B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23247880"/>
        <c:axId val="1823672840"/>
      </c:barChart>
      <c:catAx>
        <c:axId val="182324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3672840"/>
        <c:crosses val="autoZero"/>
        <c:auto val="1"/>
        <c:lblAlgn val="ctr"/>
        <c:lblOffset val="100"/>
        <c:noMultiLvlLbl val="0"/>
      </c:catAx>
      <c:valAx>
        <c:axId val="18236728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23247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9E55A-88C7-4720-A5E0-D6C56EC52AE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18464-7D43-4085-BF40-3BD48653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972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D4255-E5C5-437F-8A4B-DBA9E6DE32AB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D32CC-1908-4E91-98DB-2C50AEC07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2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B3F2E-42C1-88A9-8FC9-6BE94ED48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5FC17B-06B7-DDD2-2200-09305EB813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D2B189-DB7D-915A-E27B-CEBFBBD79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ROLES:</a:t>
            </a:r>
          </a:p>
          <a:p>
            <a:r>
              <a:rPr lang="en-US">
                <a:ea typeface="Calibri"/>
                <a:cs typeface="Calibri"/>
              </a:rPr>
              <a:t>HAPO - </a:t>
            </a:r>
          </a:p>
          <a:p>
            <a:r>
              <a:rPr lang="en-US">
                <a:ea typeface="Calibri"/>
                <a:cs typeface="Calibri"/>
              </a:rPr>
              <a:t>Housing -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F8C36-F64A-55B7-7608-3ED1C80FE6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6D32CC-1908-4E91-98DB-2C50AEC076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73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A6130-8F83-9AA9-E2AF-6CAAB915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DB6E6C-30F5-E986-81FE-D73EDAD65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0BAA23-2451-EA6C-34B5-A34AF040E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400B4-86F6-B7D5-A005-B889BB96ED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2508FC-6C59-4ADB-B93E-D60E73134A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88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A4E6A-A01E-B956-2D20-B3D5770DF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AECCC9-9275-AF42-92B9-C2D69C3EA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27C3A2-6A78-9FC5-2C6A-0067329B9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E72F2-1A1C-9885-E0DA-B2BB27D374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2508FC-6C59-4ADB-B93E-D60E73134A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19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6D32CC-1908-4E91-98DB-2C50AEC076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89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6D32CC-1908-4E91-98DB-2C50AEC076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0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6D32CC-1908-4E91-98DB-2C50AEC076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12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E93DB-8AD6-BF5A-950F-B6CC0F834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519244-BFC8-5291-8244-E1C2D0F9BF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7989F0-3F77-40CB-F135-CCA9F4642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0F5E4-187F-6AC4-FE56-F1F0B6E483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6D32CC-1908-4E91-98DB-2C50AEC076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2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3741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2">
    <p:bg>
      <p:bgPr>
        <a:solidFill>
          <a:srgbClr val="1F3D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807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72840" y="274320"/>
            <a:ext cx="5409279" cy="63093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6066810" y="547897"/>
            <a:ext cx="5634552" cy="5762205"/>
          </a:xfrm>
          <a:prstGeom prst="rect">
            <a:avLst/>
          </a:prstGeom>
        </p:spPr>
        <p:txBody>
          <a:bodyPr/>
          <a:lstStyle>
            <a:lvl1pPr>
              <a:buClr>
                <a:srgbClr val="002464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rgbClr val="002464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rgbClr val="002464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2464"/>
              </a:buCl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rgbClr val="91919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845782" y="2324100"/>
            <a:ext cx="4438834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845782" y="3677160"/>
            <a:ext cx="4438834" cy="1619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praesentium</a:t>
            </a:r>
            <a:r>
              <a:rPr lang="en-US"/>
              <a:t> </a:t>
            </a:r>
            <a:r>
              <a:rPr lang="en-US" err="1"/>
              <a:t>voluptatum</a:t>
            </a:r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845782" y="1870992"/>
            <a:ext cx="1109709" cy="257452"/>
          </a:xfrm>
          <a:prstGeom prst="rect">
            <a:avLst/>
          </a:prstGeom>
          <a:solidFill>
            <a:srgbClr val="00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06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65760" y="274320"/>
            <a:ext cx="5398878" cy="6309360"/>
          </a:xfrm>
          <a:prstGeom prst="rect">
            <a:avLst/>
          </a:prstGeom>
          <a:solidFill>
            <a:srgbClr val="00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845782" y="2324100"/>
            <a:ext cx="4438834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218825" y="647828"/>
            <a:ext cx="5591175" cy="676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Subtitle: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6218825" y="3466962"/>
            <a:ext cx="5591175" cy="676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Subtitle: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845782" y="3677160"/>
            <a:ext cx="4438834" cy="1619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praesentium</a:t>
            </a:r>
            <a:r>
              <a:rPr lang="en-US"/>
              <a:t> </a:t>
            </a:r>
            <a:r>
              <a:rPr lang="en-US" err="1"/>
              <a:t>voluptatum</a:t>
            </a:r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6218825" y="1504813"/>
            <a:ext cx="5591175" cy="178131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rgbClr val="9191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9191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9191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218825" y="4323947"/>
            <a:ext cx="5591175" cy="180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rgbClr val="9191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9191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9191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845782" y="1870992"/>
            <a:ext cx="1109709" cy="257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825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365760" y="274320"/>
            <a:ext cx="5398878" cy="6309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845782" y="1870992"/>
            <a:ext cx="1109709" cy="257452"/>
          </a:xfrm>
          <a:prstGeom prst="rect">
            <a:avLst/>
          </a:prstGeom>
          <a:solidFill>
            <a:srgbClr val="00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747934" y="2324100"/>
            <a:ext cx="4552950" cy="76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747934" y="3086100"/>
            <a:ext cx="4552950" cy="676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Subtitle: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endParaRPr lang="en-US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747934" y="3762248"/>
            <a:ext cx="4552950" cy="1619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praesentium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praesentium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066810" y="274319"/>
            <a:ext cx="5784880" cy="6336029"/>
          </a:xfrm>
          <a:prstGeom prst="rect">
            <a:avLst/>
          </a:prstGeom>
        </p:spPr>
        <p:txBody>
          <a:bodyPr/>
          <a:lstStyle>
            <a:lvl1pPr>
              <a:buClr>
                <a:srgbClr val="002F87"/>
              </a:buCl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rgbClr val="91919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2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6315685" y="207763"/>
            <a:ext cx="5500494" cy="6442473"/>
          </a:xfrm>
          <a:prstGeom prst="rect">
            <a:avLst/>
          </a:prstGeom>
          <a:solidFill>
            <a:srgbClr val="00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6522757" y="1779234"/>
            <a:ext cx="5086351" cy="1204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22757" y="3084160"/>
            <a:ext cx="5086351" cy="476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 title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522757" y="3627211"/>
            <a:ext cx="5086351" cy="7713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6522757" y="4472180"/>
            <a:ext cx="5086351" cy="191136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</a:t>
            </a:r>
            <a:endParaRPr lang="en-US"/>
          </a:p>
          <a:p>
            <a:pPr lvl="0"/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372862" y="207765"/>
            <a:ext cx="5567002" cy="2591880"/>
          </a:xfrm>
          <a:prstGeom prst="rect">
            <a:avLst/>
          </a:prstGeom>
        </p:spPr>
        <p:txBody>
          <a:bodyPr/>
          <a:lstStyle>
            <a:lvl1pPr>
              <a:buClr>
                <a:srgbClr val="002F87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rgbClr val="002F87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rgbClr val="002F87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2F87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2F87"/>
              </a:buClr>
              <a:defRPr>
                <a:solidFill>
                  <a:srgbClr val="91919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6"/>
          </p:nvPr>
        </p:nvSpPr>
        <p:spPr>
          <a:xfrm>
            <a:off x="372862" y="3049529"/>
            <a:ext cx="5567002" cy="3600708"/>
          </a:xfrm>
          <a:prstGeom prst="rect">
            <a:avLst/>
          </a:prstGeom>
        </p:spPr>
        <p:txBody>
          <a:bodyPr/>
          <a:lstStyle>
            <a:lvl1pPr>
              <a:buClr>
                <a:srgbClr val="002F87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rgbClr val="002F87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rgbClr val="002F87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2F87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2F87"/>
              </a:buClr>
              <a:defRPr>
                <a:solidFill>
                  <a:srgbClr val="91919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6522757" y="1280152"/>
            <a:ext cx="1109709" cy="257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5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6315685" y="207763"/>
            <a:ext cx="5500494" cy="6442473"/>
          </a:xfrm>
          <a:prstGeom prst="rect">
            <a:avLst/>
          </a:prstGeom>
          <a:solidFill>
            <a:srgbClr val="00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6522757" y="1779234"/>
            <a:ext cx="5086351" cy="1204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22757" y="3084160"/>
            <a:ext cx="5086351" cy="476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 title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522757" y="3627211"/>
            <a:ext cx="5086351" cy="7713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6522757" y="4472180"/>
            <a:ext cx="5086351" cy="191136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</a:t>
            </a:r>
            <a:endParaRPr lang="en-US"/>
          </a:p>
          <a:p>
            <a:pPr lvl="0"/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372862" y="207764"/>
            <a:ext cx="5567002" cy="6431159"/>
          </a:xfrm>
          <a:prstGeom prst="rect">
            <a:avLst/>
          </a:prstGeom>
        </p:spPr>
        <p:txBody>
          <a:bodyPr/>
          <a:lstStyle>
            <a:lvl1pPr>
              <a:buClr>
                <a:srgbClr val="002F87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rgbClr val="002F87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rgbClr val="002F87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2F87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2F87"/>
              </a:buClr>
              <a:defRPr>
                <a:solidFill>
                  <a:srgbClr val="91919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6522757" y="1280152"/>
            <a:ext cx="1109709" cy="257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79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6315685" y="207763"/>
            <a:ext cx="5500494" cy="644247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6522757" y="1779234"/>
            <a:ext cx="5086351" cy="1204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22757" y="3084160"/>
            <a:ext cx="5086351" cy="476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 title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522757" y="3627211"/>
            <a:ext cx="5086351" cy="7713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6522757" y="4472180"/>
            <a:ext cx="5086351" cy="191136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</a:t>
            </a:r>
            <a:endParaRPr lang="en-US"/>
          </a:p>
          <a:p>
            <a:pPr lvl="0"/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372862" y="207764"/>
            <a:ext cx="5567002" cy="6431159"/>
          </a:xfrm>
          <a:prstGeom prst="rect">
            <a:avLst/>
          </a:prstGeom>
        </p:spPr>
        <p:txBody>
          <a:bodyPr/>
          <a:lstStyle>
            <a:lvl1pPr>
              <a:buClr>
                <a:srgbClr val="002464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rgbClr val="002464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rgbClr val="002464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2464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2F87"/>
              </a:buClr>
              <a:defRPr>
                <a:solidFill>
                  <a:srgbClr val="91919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6522757" y="1280152"/>
            <a:ext cx="1109709" cy="257452"/>
          </a:xfrm>
          <a:prstGeom prst="rect">
            <a:avLst/>
          </a:prstGeom>
          <a:solidFill>
            <a:srgbClr val="00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6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62434" y="227624"/>
            <a:ext cx="11671013" cy="191550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434" y="609600"/>
            <a:ext cx="11671013" cy="800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62642" y="1409700"/>
            <a:ext cx="11670805" cy="7334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 title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62434" y="2374061"/>
            <a:ext cx="5752701" cy="4225791"/>
          </a:xfrm>
          <a:prstGeom prst="rect">
            <a:avLst/>
          </a:prstGeom>
        </p:spPr>
        <p:txBody>
          <a:bodyPr/>
          <a:lstStyle>
            <a:lvl1pPr>
              <a:buClr>
                <a:srgbClr val="002F87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rgbClr val="002F87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rgbClr val="002F87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2F87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2F87"/>
              </a:buClr>
              <a:defRPr>
                <a:solidFill>
                  <a:srgbClr val="91919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6098044" y="2374061"/>
            <a:ext cx="5835403" cy="4225791"/>
          </a:xfrm>
          <a:prstGeom prst="rect">
            <a:avLst/>
          </a:prstGeom>
        </p:spPr>
        <p:txBody>
          <a:bodyPr/>
          <a:lstStyle>
            <a:lvl1pPr>
              <a:buClr>
                <a:srgbClr val="002F87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rgbClr val="002F87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rgbClr val="002F87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2F87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2F87"/>
              </a:buClr>
              <a:defRPr>
                <a:solidFill>
                  <a:srgbClr val="91919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36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66007" y="151908"/>
            <a:ext cx="11859986" cy="11870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66007" y="274371"/>
            <a:ext cx="11859985" cy="9421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28" y="1534886"/>
            <a:ext cx="3551464" cy="5104038"/>
          </a:xfrm>
          <a:prstGeom prst="rect">
            <a:avLst/>
          </a:prstGeom>
        </p:spPr>
      </p:pic>
      <p:sp>
        <p:nvSpPr>
          <p:cNvPr id="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8641216" y="1714499"/>
            <a:ext cx="3218089" cy="9552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Subtitle: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8641216" y="2849332"/>
            <a:ext cx="3218089" cy="3657603"/>
          </a:xfrm>
          <a:prstGeom prst="rect">
            <a:avLst/>
          </a:prstGeom>
        </p:spPr>
        <p:txBody>
          <a:bodyPr/>
          <a:lstStyle>
            <a:lvl1pPr marL="225425" marR="0" indent="-2254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8975" indent="-231775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9825" indent="-225425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rgbClr val="00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rgbClr val="002F8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0"/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166007" y="1461406"/>
            <a:ext cx="8141834" cy="5177518"/>
          </a:xfrm>
          <a:prstGeom prst="rect">
            <a:avLst/>
          </a:prstGeom>
        </p:spPr>
        <p:txBody>
          <a:bodyPr/>
          <a:lstStyle>
            <a:lvl1pPr>
              <a:buClr>
                <a:srgbClr val="002F87"/>
              </a:buClr>
              <a:defRPr>
                <a:solidFill>
                  <a:schemeClr val="tx1"/>
                </a:solidFill>
              </a:defRPr>
            </a:lvl1pPr>
            <a:lvl2pPr>
              <a:buClr>
                <a:srgbClr val="002F87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002F87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2F87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2F87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52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a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66007" y="151908"/>
            <a:ext cx="11859986" cy="1187035"/>
          </a:xfrm>
          <a:prstGeom prst="rect">
            <a:avLst/>
          </a:prstGeom>
          <a:solidFill>
            <a:srgbClr val="00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66007" y="274371"/>
            <a:ext cx="11859985" cy="9421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8641216" y="1714499"/>
            <a:ext cx="3218089" cy="9552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Subtitle: 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8641216" y="2849332"/>
            <a:ext cx="3218089" cy="3657603"/>
          </a:xfrm>
          <a:prstGeom prst="rect">
            <a:avLst/>
          </a:prstGeom>
        </p:spPr>
        <p:txBody>
          <a:bodyPr/>
          <a:lstStyle>
            <a:lvl1pPr marL="225425" marR="0" indent="-2254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8975" indent="-231775">
              <a:buFont typeface="Arial" panose="020B0604020202020204" pitchFamily="34" charset="0"/>
              <a:buChar char="•"/>
              <a:defRPr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9825" indent="-225425">
              <a:defRPr sz="1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rgbClr val="00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rgbClr val="002F8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0"/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166007" y="1461406"/>
            <a:ext cx="8141834" cy="5177518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44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35424" y="261256"/>
            <a:ext cx="11721152" cy="16655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477611" y="443592"/>
            <a:ext cx="3082018" cy="13008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766477" y="441482"/>
            <a:ext cx="7859465" cy="1305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praesentium</a:t>
            </a:r>
            <a:r>
              <a:rPr lang="en-US"/>
              <a:t> </a:t>
            </a:r>
            <a:r>
              <a:rPr lang="en-US" err="1"/>
              <a:t>voluptatum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235424" y="2109107"/>
            <a:ext cx="3222625" cy="4552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1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3679392" y="2109107"/>
            <a:ext cx="4833216" cy="2152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Picture 2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8733951" y="2109107"/>
            <a:ext cx="3222625" cy="4552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4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3679392" y="4509407"/>
            <a:ext cx="4833216" cy="2152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3</a:t>
            </a:r>
          </a:p>
        </p:txBody>
      </p:sp>
      <p:sp>
        <p:nvSpPr>
          <p:cNvPr id="1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11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4" y="216761"/>
            <a:ext cx="11855152" cy="6450739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168424" y="333375"/>
            <a:ext cx="11855152" cy="7429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 b="1" baseline="0">
                <a:solidFill>
                  <a:srgbClr val="9191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23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542731" y="2200274"/>
            <a:ext cx="1609725" cy="160934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Pic 1</a:t>
            </a:r>
          </a:p>
        </p:txBody>
      </p:sp>
      <p:sp>
        <p:nvSpPr>
          <p:cNvPr id="29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2913153" y="2200274"/>
            <a:ext cx="1609725" cy="160934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 2</a:t>
            </a:r>
          </a:p>
        </p:txBody>
      </p:sp>
      <p:sp>
        <p:nvSpPr>
          <p:cNvPr id="30" name="Picture Placeholder 10"/>
          <p:cNvSpPr>
            <a:spLocks noGrp="1"/>
          </p:cNvSpPr>
          <p:nvPr>
            <p:ph type="pic" sz="quarter" idx="19" hasCustomPrompt="1"/>
          </p:nvPr>
        </p:nvSpPr>
        <p:spPr>
          <a:xfrm>
            <a:off x="5283575" y="2200274"/>
            <a:ext cx="1609725" cy="160934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 3</a:t>
            </a:r>
          </a:p>
        </p:txBody>
      </p:sp>
      <p:sp>
        <p:nvSpPr>
          <p:cNvPr id="31" name="Picture Placeholder 10"/>
          <p:cNvSpPr>
            <a:spLocks noGrp="1"/>
          </p:cNvSpPr>
          <p:nvPr>
            <p:ph type="pic" sz="quarter" idx="20" hasCustomPrompt="1"/>
          </p:nvPr>
        </p:nvSpPr>
        <p:spPr>
          <a:xfrm>
            <a:off x="7653997" y="2200274"/>
            <a:ext cx="1609725" cy="160934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 4</a:t>
            </a:r>
          </a:p>
        </p:txBody>
      </p:sp>
      <p:sp>
        <p:nvSpPr>
          <p:cNvPr id="32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10024420" y="2200274"/>
            <a:ext cx="1609725" cy="160934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 5</a:t>
            </a:r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22"/>
          </p:nvPr>
        </p:nvSpPr>
        <p:spPr>
          <a:xfrm>
            <a:off x="423862" y="4265362"/>
            <a:ext cx="1828800" cy="21141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Dafd</a:t>
            </a:r>
            <a:endParaRPr lang="en-US"/>
          </a:p>
          <a:p>
            <a:pPr lvl="2"/>
            <a:r>
              <a:rPr lang="en-US" err="1"/>
              <a:t>fdasdf</a:t>
            </a:r>
            <a:endParaRPr lang="en-US"/>
          </a:p>
        </p:txBody>
      </p:sp>
      <p:sp>
        <p:nvSpPr>
          <p:cNvPr id="54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6687" y="1090802"/>
            <a:ext cx="11858627" cy="609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rgbClr val="9191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 title</a:t>
            </a:r>
          </a:p>
        </p:txBody>
      </p:sp>
      <p:sp>
        <p:nvSpPr>
          <p:cNvPr id="55" name="Text Placeholder 38"/>
          <p:cNvSpPr>
            <a:spLocks noGrp="1"/>
          </p:cNvSpPr>
          <p:nvPr>
            <p:ph type="body" sz="quarter" idx="31"/>
          </p:nvPr>
        </p:nvSpPr>
        <p:spPr>
          <a:xfrm>
            <a:off x="2794644" y="4265362"/>
            <a:ext cx="1828800" cy="21137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Dafd</a:t>
            </a:r>
            <a:endParaRPr lang="en-US"/>
          </a:p>
          <a:p>
            <a:pPr lvl="2"/>
            <a:r>
              <a:rPr lang="en-US" err="1"/>
              <a:t>fdasdf</a:t>
            </a:r>
            <a:endParaRPr lang="en-US"/>
          </a:p>
        </p:txBody>
      </p:sp>
      <p:sp>
        <p:nvSpPr>
          <p:cNvPr id="56" name="Text Placeholder 38"/>
          <p:cNvSpPr>
            <a:spLocks noGrp="1"/>
          </p:cNvSpPr>
          <p:nvPr>
            <p:ph type="body" sz="quarter" idx="32"/>
          </p:nvPr>
        </p:nvSpPr>
        <p:spPr>
          <a:xfrm>
            <a:off x="9906989" y="4265362"/>
            <a:ext cx="1828800" cy="21141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Dafd</a:t>
            </a:r>
            <a:endParaRPr lang="en-US"/>
          </a:p>
          <a:p>
            <a:pPr lvl="2"/>
            <a:r>
              <a:rPr lang="en-US" err="1"/>
              <a:t>fdasdf</a:t>
            </a:r>
            <a:endParaRPr lang="en-US"/>
          </a:p>
        </p:txBody>
      </p:sp>
      <p:sp>
        <p:nvSpPr>
          <p:cNvPr id="57" name="Text Placeholder 38"/>
          <p:cNvSpPr>
            <a:spLocks noGrp="1"/>
          </p:cNvSpPr>
          <p:nvPr>
            <p:ph type="body" sz="quarter" idx="33"/>
          </p:nvPr>
        </p:nvSpPr>
        <p:spPr>
          <a:xfrm>
            <a:off x="7536208" y="4265362"/>
            <a:ext cx="1828800" cy="21141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Dafd</a:t>
            </a:r>
            <a:endParaRPr lang="en-US"/>
          </a:p>
          <a:p>
            <a:pPr lvl="2"/>
            <a:r>
              <a:rPr lang="en-US" err="1"/>
              <a:t>fdasdf</a:t>
            </a:r>
            <a:endParaRPr lang="en-US"/>
          </a:p>
        </p:txBody>
      </p:sp>
      <p:sp>
        <p:nvSpPr>
          <p:cNvPr id="58" name="Text Placeholder 38"/>
          <p:cNvSpPr>
            <a:spLocks noGrp="1"/>
          </p:cNvSpPr>
          <p:nvPr>
            <p:ph type="body" sz="quarter" idx="34"/>
          </p:nvPr>
        </p:nvSpPr>
        <p:spPr>
          <a:xfrm>
            <a:off x="5165426" y="4265362"/>
            <a:ext cx="1828800" cy="21141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Dafd</a:t>
            </a:r>
            <a:endParaRPr lang="en-US"/>
          </a:p>
          <a:p>
            <a:pPr lvl="2"/>
            <a:r>
              <a:rPr lang="en-US" err="1"/>
              <a:t>fdasdf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424971" y="3827600"/>
            <a:ext cx="1826583" cy="419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36" hasCustomPrompt="1"/>
          </p:nvPr>
        </p:nvSpPr>
        <p:spPr>
          <a:xfrm>
            <a:off x="2794048" y="3827600"/>
            <a:ext cx="1826583" cy="419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37" hasCustomPrompt="1"/>
          </p:nvPr>
        </p:nvSpPr>
        <p:spPr>
          <a:xfrm>
            <a:off x="5163125" y="3827600"/>
            <a:ext cx="1826583" cy="419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38" hasCustomPrompt="1"/>
          </p:nvPr>
        </p:nvSpPr>
        <p:spPr>
          <a:xfrm>
            <a:off x="7532202" y="3827600"/>
            <a:ext cx="1826583" cy="419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39" hasCustomPrompt="1"/>
          </p:nvPr>
        </p:nvSpPr>
        <p:spPr>
          <a:xfrm>
            <a:off x="9901280" y="3827600"/>
            <a:ext cx="1826583" cy="419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51803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2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51803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06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ward Char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1" y="219076"/>
            <a:ext cx="12207663" cy="6634446"/>
          </a:xfrm>
          <a:prstGeom prst="rect">
            <a:avLst/>
          </a:prstGeom>
        </p:spPr>
      </p:pic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-7831" y="506247"/>
            <a:ext cx="12207662" cy="800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95275" y="3788838"/>
            <a:ext cx="3295649" cy="1326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3788838"/>
            <a:ext cx="2981325" cy="1326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7872412" y="2393617"/>
            <a:ext cx="4157663" cy="6427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198643" y="3536299"/>
            <a:ext cx="3831432" cy="6427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7872412" y="5821663"/>
            <a:ext cx="4157663" cy="6427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8198643" y="4678981"/>
            <a:ext cx="3831432" cy="6427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1316816"/>
            <a:ext cx="12191999" cy="733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800" b="1">
                <a:solidFill>
                  <a:srgbClr val="B1B2B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 title</a:t>
            </a:r>
          </a:p>
        </p:txBody>
      </p:sp>
      <p:sp>
        <p:nvSpPr>
          <p:cNvPr id="1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64682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64682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43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38069" y="4191000"/>
            <a:ext cx="11715862" cy="24998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238069" y="180975"/>
            <a:ext cx="11715862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Picture 1 or Blank</a:t>
            </a:r>
          </a:p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38070" y="4907519"/>
            <a:ext cx="11715861" cy="1066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000" b="1"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553572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38069" y="4184237"/>
            <a:ext cx="8251036" cy="24623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8738896" y="4184237"/>
            <a:ext cx="3234844" cy="24623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913428" y="4447924"/>
            <a:ext cx="6740439" cy="193493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8738896" y="4738189"/>
            <a:ext cx="3040408" cy="1354405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24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 1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Subtitle 2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Subtitle 3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238069" y="180975"/>
            <a:ext cx="11715862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Picture 1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60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057775" y="5244491"/>
            <a:ext cx="6916511" cy="13849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057775" y="2394502"/>
            <a:ext cx="3990976" cy="2708177"/>
          </a:xfrm>
          <a:prstGeom prst="rect">
            <a:avLst/>
          </a:prstGeom>
          <a:solidFill>
            <a:srgbClr val="00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5057775" y="228600"/>
            <a:ext cx="3990976" cy="2024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Picture 1</a:t>
            </a:r>
          </a:p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9209314" y="228600"/>
            <a:ext cx="2764973" cy="48740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2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5241472" y="5423100"/>
            <a:ext cx="4638675" cy="485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 OF PRESENTATION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241472" y="5985075"/>
            <a:ext cx="4638675" cy="514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Names of presenters</a:t>
            </a:r>
          </a:p>
          <a:p>
            <a:pPr lvl="0"/>
            <a:r>
              <a:rPr lang="en-US"/>
              <a:t>Names of presenters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5057775" y="3058886"/>
            <a:ext cx="3990976" cy="1403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" t="325" r="59930" b="715"/>
          <a:stretch/>
        </p:blipFill>
        <p:spPr>
          <a:xfrm>
            <a:off x="178807" y="228600"/>
            <a:ext cx="4744257" cy="644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7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3799642" y="2779030"/>
            <a:ext cx="8219649" cy="22955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4799918" y="195464"/>
            <a:ext cx="2592161" cy="24570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Picture 1</a:t>
            </a:r>
          </a:p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" t="614" r="60130" b="78175"/>
          <a:stretch/>
        </p:blipFill>
        <p:spPr>
          <a:xfrm>
            <a:off x="3799643" y="5201102"/>
            <a:ext cx="8219648" cy="14768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736" y="5410428"/>
            <a:ext cx="996555" cy="1069555"/>
          </a:xfrm>
          <a:prstGeom prst="rect">
            <a:avLst/>
          </a:prstGeom>
        </p:spPr>
      </p:pic>
      <p:sp>
        <p:nvSpPr>
          <p:cNvPr id="13" name="Picture Placeholder 15"/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540099" y="190473"/>
            <a:ext cx="4479194" cy="24628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2</a:t>
            </a:r>
          </a:p>
        </p:txBody>
      </p:sp>
      <p:sp>
        <p:nvSpPr>
          <p:cNvPr id="17" name="Text Placeholder 17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950563" y="2975058"/>
            <a:ext cx="7901125" cy="60818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19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950564" y="4349733"/>
            <a:ext cx="7901125" cy="4945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Names of presenters	Names of presenters	Names of presenters</a:t>
            </a:r>
          </a:p>
          <a:p>
            <a:pPr lvl="0"/>
            <a:r>
              <a:rPr lang="en-US"/>
              <a:t>Names of presenters	Names of presenters	Names of presenters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3037EC-6A67-4163-9444-EDFC0191BF8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92088" y="190713"/>
            <a:ext cx="4459811" cy="24628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95A90543-7FC7-4434-9E2B-954A628BD02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92089" y="2779030"/>
            <a:ext cx="3480248" cy="38941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3</a:t>
            </a:r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CE22C7A8-BD9C-48ED-86A8-9C079EA07C5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563" y="5410429"/>
            <a:ext cx="1148080" cy="1069554"/>
          </a:xfrm>
          <a:prstGeom prst="rect">
            <a:avLst/>
          </a:prstGeom>
        </p:spPr>
      </p:pic>
      <p:pic>
        <p:nvPicPr>
          <p:cNvPr id="1026" name="Picture 2" descr="Home Page | City of Madras Oregon">
            <a:extLst>
              <a:ext uri="{FF2B5EF4-FFF2-40B4-BE49-F238E27FC236}">
                <a16:creationId xmlns:a16="http://schemas.microsoft.com/office/drawing/2014/main" id="{358E91A6-3AE1-4027-9789-4BCDC9C3A8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616" y="5410428"/>
            <a:ext cx="997288" cy="106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CONW Featured Charts">
            <a:extLst>
              <a:ext uri="{FF2B5EF4-FFF2-40B4-BE49-F238E27FC236}">
                <a16:creationId xmlns:a16="http://schemas.microsoft.com/office/drawing/2014/main" id="{14791D25-5353-40B8-9694-2E074F8AA0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536" y="5657834"/>
            <a:ext cx="2311001" cy="57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air Housing Council of Oregon | Mightycause">
            <a:extLst>
              <a:ext uri="{FF2B5EF4-FFF2-40B4-BE49-F238E27FC236}">
                <a16:creationId xmlns:a16="http://schemas.microsoft.com/office/drawing/2014/main" id="{12ECFD66-A4A8-4C8B-9B94-08AA9A26574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9" t="30444" r="17914" b="30965"/>
          <a:stretch/>
        </p:blipFill>
        <p:spPr bwMode="auto">
          <a:xfrm>
            <a:off x="10312910" y="5599275"/>
            <a:ext cx="1522008" cy="69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7D010D39-6CAF-4C94-AE45-832E5FA01D1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50563" y="3991994"/>
            <a:ext cx="7901125" cy="3030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Meeting Name - Date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E0D69E73-48CC-463D-9F0A-CF1B8ED01FB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58903" y="3603924"/>
            <a:ext cx="7901125" cy="3446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863518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212270" y="5214032"/>
            <a:ext cx="4674054" cy="1480681"/>
          </a:xfrm>
          <a:prstGeom prst="rect">
            <a:avLst/>
          </a:prstGeom>
          <a:solidFill>
            <a:srgbClr val="00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5034439" y="5214032"/>
            <a:ext cx="6961154" cy="14806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187754" y="199372"/>
            <a:ext cx="3143275" cy="21255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Picture 1</a:t>
            </a:r>
          </a:p>
          <a:p>
            <a:endParaRPr lang="en-US"/>
          </a:p>
        </p:txBody>
      </p:sp>
      <p:sp>
        <p:nvSpPr>
          <p:cNvPr id="21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6975249" y="2481482"/>
            <a:ext cx="5020344" cy="25759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3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314950" y="5924550"/>
            <a:ext cx="4638675" cy="514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Names of presenters</a:t>
            </a:r>
          </a:p>
          <a:p>
            <a:pPr lvl="0"/>
            <a:r>
              <a:rPr lang="en-US"/>
              <a:t>Names of presenters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" t="614" r="60130" b="78175"/>
          <a:stretch/>
        </p:blipFill>
        <p:spPr>
          <a:xfrm>
            <a:off x="176725" y="2481485"/>
            <a:ext cx="6615961" cy="2575980"/>
          </a:xfrm>
          <a:prstGeom prst="rect">
            <a:avLst/>
          </a:prstGeom>
        </p:spPr>
      </p:pic>
      <p:sp>
        <p:nvSpPr>
          <p:cNvPr id="25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6975249" y="199370"/>
            <a:ext cx="5020344" cy="2125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2</a:t>
            </a:r>
          </a:p>
        </p:txBody>
      </p:sp>
      <p:sp>
        <p:nvSpPr>
          <p:cNvPr id="26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187754" y="5642883"/>
            <a:ext cx="4698570" cy="62297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286376" y="5411559"/>
            <a:ext cx="4638675" cy="485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 OF PRESENTATION</a:t>
            </a:r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82" y="2670669"/>
            <a:ext cx="5934468" cy="2197612"/>
          </a:xfrm>
          <a:prstGeom prst="rect">
            <a:avLst/>
          </a:prstGeom>
        </p:spPr>
      </p:pic>
      <p:sp>
        <p:nvSpPr>
          <p:cNvPr id="29" name="Picture Placeholder 15"/>
          <p:cNvSpPr>
            <a:spLocks noGrp="1"/>
          </p:cNvSpPr>
          <p:nvPr>
            <p:ph type="pic" sz="quarter" idx="17" hasCustomPrompt="1"/>
          </p:nvPr>
        </p:nvSpPr>
        <p:spPr>
          <a:xfrm>
            <a:off x="3485019" y="199372"/>
            <a:ext cx="3307667" cy="2125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2</a:t>
            </a:r>
          </a:p>
        </p:txBody>
      </p:sp>
    </p:spTree>
    <p:extLst>
      <p:ext uri="{BB962C8B-B14F-4D97-AF65-F5344CB8AC3E}">
        <p14:creationId xmlns:p14="http://schemas.microsoft.com/office/powerpoint/2010/main" val="12520914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49175" y="5347607"/>
            <a:ext cx="6827900" cy="12731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259215" y="244475"/>
            <a:ext cx="4683609" cy="6376310"/>
          </a:xfrm>
          <a:prstGeom prst="rect">
            <a:avLst/>
          </a:prstGeom>
          <a:solidFill>
            <a:srgbClr val="00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249175" y="244475"/>
            <a:ext cx="3236851" cy="2003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1	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3676260" y="244475"/>
            <a:ext cx="3400815" cy="2003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2</a:t>
            </a:r>
          </a:p>
          <a:p>
            <a:endParaRPr lang="en-US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342900" y="5457825"/>
            <a:ext cx="4638675" cy="485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 OF PRESENTATION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342900" y="6019800"/>
            <a:ext cx="4638675" cy="514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Names of presenters</a:t>
            </a:r>
          </a:p>
          <a:p>
            <a:pPr lvl="0"/>
            <a:r>
              <a:rPr lang="en-US"/>
              <a:t>Names of presenters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7259215" y="2371748"/>
            <a:ext cx="4683609" cy="21217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7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THANK YOU!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" t="34090" r="41561" b="23123"/>
          <a:stretch/>
        </p:blipFill>
        <p:spPr>
          <a:xfrm>
            <a:off x="249175" y="2423234"/>
            <a:ext cx="6827900" cy="274904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8042467" y="1892785"/>
            <a:ext cx="3117105" cy="3266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8042467" y="4650827"/>
            <a:ext cx="3117105" cy="3266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094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5E23F-E485-4D95-AA97-D9FD7BF07A6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E753D-E544-43DA-90D7-60C05C54C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19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FC21-FA44-4F80-AAEF-2F169FC46205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0705-ED7C-404C-A261-AD7F37E4D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6816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FC21-FA44-4F80-AAEF-2F169FC46205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0705-ED7C-404C-A261-AD7F37E4D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04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Media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66007" y="151910"/>
            <a:ext cx="11859987" cy="1187035"/>
          </a:xfrm>
          <a:prstGeom prst="rect">
            <a:avLst/>
          </a:prstGeom>
          <a:solidFill>
            <a:srgbClr val="00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66009" y="274371"/>
            <a:ext cx="11859985" cy="94210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Title/Topic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166008" y="1461406"/>
            <a:ext cx="11859985" cy="5177518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675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717479"/>
              </a:solidFill>
            </a:endParaRP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75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>
                <a:solidFill>
                  <a:srgbClr val="717479"/>
                </a:solidFill>
              </a:rPr>
              <a:pPr/>
              <a:t>‹#›</a:t>
            </a:fld>
            <a:endParaRPr lang="en-US">
              <a:solidFill>
                <a:srgbClr val="7174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8977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509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8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777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31267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949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106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404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928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208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57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238998"/>
            <a:ext cx="6172200" cy="36220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38998"/>
            <a:ext cx="3932237" cy="362999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410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57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2179178"/>
            <a:ext cx="6172200" cy="368187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79178"/>
            <a:ext cx="3932237" cy="36898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215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419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0"/>
            <a:ext cx="2628900" cy="6356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1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0" y="6638924"/>
            <a:ext cx="41148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Commission / Meeting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48800" y="6638924"/>
            <a:ext cx="2743200" cy="2529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F660AA6-EF97-4313-910B-2ACB98D719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63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62" r:id="rId3"/>
    <p:sldLayoutId id="2147483653" r:id="rId4"/>
    <p:sldLayoutId id="2147483663" r:id="rId5"/>
    <p:sldLayoutId id="2147483664" r:id="rId6"/>
    <p:sldLayoutId id="2147483672" r:id="rId7"/>
    <p:sldLayoutId id="2147483673" r:id="rId8"/>
    <p:sldLayoutId id="2147483656" r:id="rId9"/>
    <p:sldLayoutId id="2147483666" r:id="rId10"/>
    <p:sldLayoutId id="2147483671" r:id="rId11"/>
    <p:sldLayoutId id="2147483665" r:id="rId12"/>
    <p:sldLayoutId id="2147483651" r:id="rId13"/>
    <p:sldLayoutId id="2147483658" r:id="rId14"/>
    <p:sldLayoutId id="2147483655" r:id="rId15"/>
    <p:sldLayoutId id="2147483657" r:id="rId16"/>
    <p:sldLayoutId id="2147483652" r:id="rId17"/>
    <p:sldLayoutId id="2147483660" r:id="rId18"/>
    <p:sldLayoutId id="2147483667" r:id="rId19"/>
    <p:sldLayoutId id="2147483649" r:id="rId20"/>
    <p:sldLayoutId id="2147483699" r:id="rId21"/>
    <p:sldLayoutId id="2147483700" r:id="rId22"/>
    <p:sldLayoutId id="2147483701" r:id="rId23"/>
    <p:sldLayoutId id="2147483702" r:id="rId2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3000" t="80000" r="87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7988" y="6356350"/>
            <a:ext cx="46203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18357" y="6356350"/>
            <a:ext cx="635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5DE7B-1C3E-4B8C-AD8F-3C05C8216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84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8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11BBB-AD04-FEE0-38C5-5FF6104FB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CDE963-5712-81ED-CF55-B8541C8DAF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638925"/>
            <a:ext cx="2743200" cy="252413"/>
          </a:xfrm>
        </p:spPr>
        <p:txBody>
          <a:bodyPr/>
          <a:lstStyle/>
          <a:p>
            <a:fld id="{FF660AA6-EF97-4313-910B-2ACB98D7190A}" type="slidenum">
              <a:rPr lang="en-US" smtClean="0"/>
              <a:pPr/>
              <a:t>1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D09214-5E6D-575D-EDEC-70903D7FE92C}"/>
              </a:ext>
            </a:extLst>
          </p:cNvPr>
          <p:cNvGrpSpPr/>
          <p:nvPr/>
        </p:nvGrpSpPr>
        <p:grpSpPr>
          <a:xfrm>
            <a:off x="1336494" y="217029"/>
            <a:ext cx="9519011" cy="6419850"/>
            <a:chOff x="1336494" y="219075"/>
            <a:chExt cx="9519011" cy="641985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AAF4CE5-9C4D-7CE6-6B94-7503C38AF341}"/>
                </a:ext>
              </a:extLst>
            </p:cNvPr>
            <p:cNvSpPr/>
            <p:nvPr/>
          </p:nvSpPr>
          <p:spPr>
            <a:xfrm>
              <a:off x="1336494" y="223167"/>
              <a:ext cx="6415758" cy="6415758"/>
            </a:xfrm>
            <a:prstGeom prst="ellipse">
              <a:avLst/>
            </a:prstGeom>
            <a:solidFill>
              <a:schemeClr val="accent3"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0AA2F03-FADC-D4BD-C673-2B90B5FD35AD}"/>
                </a:ext>
              </a:extLst>
            </p:cNvPr>
            <p:cNvSpPr/>
            <p:nvPr/>
          </p:nvSpPr>
          <p:spPr>
            <a:xfrm>
              <a:off x="4439747" y="219075"/>
              <a:ext cx="6415758" cy="6415758"/>
            </a:xfrm>
            <a:prstGeom prst="ellipse">
              <a:avLst/>
            </a:prstGeom>
            <a:solidFill>
              <a:schemeClr val="accent4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3E9265B-801E-FD2D-CDEE-4CBAF3981F61}"/>
                </a:ext>
              </a:extLst>
            </p:cNvPr>
            <p:cNvSpPr txBox="1"/>
            <p:nvPr/>
          </p:nvSpPr>
          <p:spPr>
            <a:xfrm>
              <a:off x="4436807" y="1897418"/>
              <a:ext cx="3318385" cy="286232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Arial"/>
                </a:rPr>
                <a:t>Guidance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US" b="1">
                <a:solidFill>
                  <a:schemeClr val="bg1"/>
                </a:solidFill>
                <a:cs typeface="Arial"/>
              </a:endParaRPr>
            </a:p>
            <a:p>
              <a:pPr algn="ctr"/>
              <a:r>
                <a:rPr lang="en-US" b="1">
                  <a:solidFill>
                    <a:schemeClr val="bg1"/>
                  </a:solidFill>
                  <a:cs typeface="Arial"/>
                </a:rPr>
                <a:t>Technical Assistance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US" b="1">
                <a:solidFill>
                  <a:schemeClr val="bg1"/>
                </a:solidFill>
                <a:cs typeface="Arial"/>
              </a:endParaRPr>
            </a:p>
            <a:p>
              <a:pPr algn="ctr"/>
              <a:r>
                <a:rPr lang="en-US" b="1">
                  <a:solidFill>
                    <a:schemeClr val="bg1"/>
                  </a:solidFill>
                  <a:cs typeface="Arial"/>
                </a:rPr>
                <a:t>Housing Production, Affordability, and Choice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US" b="1">
                <a:solidFill>
                  <a:schemeClr val="bg1"/>
                </a:solidFill>
                <a:cs typeface="Arial"/>
              </a:endParaRPr>
            </a:p>
            <a:p>
              <a:pPr algn="ctr"/>
              <a:r>
                <a:rPr lang="en-US" b="1">
                  <a:solidFill>
                    <a:schemeClr val="bg1"/>
                  </a:solidFill>
                  <a:cs typeface="Arial"/>
                </a:rPr>
                <a:t>Local and state partnership to meet housing goals</a:t>
              </a:r>
            </a:p>
            <a:p>
              <a:endParaRPr lang="en-US" b="1">
                <a:solidFill>
                  <a:schemeClr val="accent5"/>
                </a:solidFill>
                <a:cs typeface="Arial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2AAF648-2BDD-8616-13EF-40BD65F37236}"/>
              </a:ext>
            </a:extLst>
          </p:cNvPr>
          <p:cNvSpPr txBox="1"/>
          <p:nvPr/>
        </p:nvSpPr>
        <p:spPr>
          <a:xfrm>
            <a:off x="7647626" y="608752"/>
            <a:ext cx="4314065" cy="51090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3600" b="1">
                <a:solidFill>
                  <a:schemeClr val="accent5"/>
                </a:solidFill>
                <a:cs typeface="Arial"/>
              </a:rPr>
              <a:t>Housing Accountability and Production Office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b="1">
              <a:solidFill>
                <a:schemeClr val="accent5"/>
              </a:solidFill>
              <a:cs typeface="Arial"/>
            </a:endParaRPr>
          </a:p>
          <a:p>
            <a:pPr algn="r"/>
            <a:r>
              <a:rPr lang="en-US" sz="2000">
                <a:solidFill>
                  <a:schemeClr val="accent5"/>
                </a:solidFill>
                <a:cs typeface="Arial"/>
              </a:rPr>
              <a:t>Development-specific 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5"/>
              </a:solidFill>
              <a:cs typeface="Arial"/>
            </a:endParaRPr>
          </a:p>
          <a:p>
            <a:pPr algn="r"/>
            <a:r>
              <a:rPr lang="en-US" sz="2000">
                <a:solidFill>
                  <a:schemeClr val="accent5"/>
                </a:solidFill>
                <a:cs typeface="Arial"/>
              </a:rPr>
              <a:t>State Housing Laws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5"/>
              </a:solidFill>
              <a:cs typeface="Arial"/>
            </a:endParaRPr>
          </a:p>
          <a:p>
            <a:pPr algn="r"/>
            <a:r>
              <a:rPr lang="en-US" sz="2000">
                <a:solidFill>
                  <a:schemeClr val="accent5"/>
                </a:solidFill>
                <a:cs typeface="Arial"/>
              </a:rPr>
              <a:t>Supports builders and local governments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5"/>
              </a:solidFill>
              <a:cs typeface="Arial"/>
            </a:endParaRPr>
          </a:p>
          <a:p>
            <a:pPr algn="r"/>
            <a:r>
              <a:rPr lang="en-US" sz="2000">
                <a:solidFill>
                  <a:schemeClr val="accent5"/>
                </a:solidFill>
                <a:cs typeface="Arial"/>
              </a:rPr>
              <a:t>Project Navigation, Accountability and Compliance, Interagency Coordination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772C6F-D8B7-FE70-FA36-7553B77C8360}"/>
              </a:ext>
            </a:extLst>
          </p:cNvPr>
          <p:cNvSpPr txBox="1"/>
          <p:nvPr/>
        </p:nvSpPr>
        <p:spPr>
          <a:xfrm>
            <a:off x="230309" y="885750"/>
            <a:ext cx="3318385" cy="486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>
                <a:solidFill>
                  <a:schemeClr val="accent5"/>
                </a:solidFill>
                <a:cs typeface="Arial"/>
              </a:rPr>
              <a:t>Housing </a:t>
            </a:r>
            <a:endParaRPr lang="en-US" sz="2000" b="1">
              <a:solidFill>
                <a:schemeClr val="accent5"/>
              </a:solidFill>
              <a:cs typeface="Arial"/>
            </a:endParaRPr>
          </a:p>
          <a:p>
            <a:r>
              <a:rPr lang="en-US" sz="3600" b="1">
                <a:solidFill>
                  <a:schemeClr val="accent5"/>
                </a:solidFill>
                <a:cs typeface="Arial"/>
              </a:rPr>
              <a:t>Division</a:t>
            </a:r>
          </a:p>
          <a:p>
            <a:endParaRPr lang="en-US" b="1">
              <a:solidFill>
                <a:schemeClr val="accent5"/>
              </a:solidFill>
              <a:cs typeface="Arial"/>
            </a:endParaRPr>
          </a:p>
          <a:p>
            <a:r>
              <a:rPr lang="en-US" sz="2000">
                <a:solidFill>
                  <a:schemeClr val="accent5"/>
                </a:solidFill>
                <a:cs typeface="Arial"/>
              </a:rPr>
              <a:t>Long-Range Planning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5"/>
              </a:solidFill>
              <a:cs typeface="Arial"/>
            </a:endParaRPr>
          </a:p>
          <a:p>
            <a:r>
              <a:rPr lang="en-US" sz="2000">
                <a:solidFill>
                  <a:schemeClr val="accent5"/>
                </a:solidFill>
                <a:cs typeface="Arial"/>
              </a:rPr>
              <a:t>Statewide Planning Goal 10 – Housing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5"/>
              </a:solidFill>
              <a:cs typeface="Arial"/>
            </a:endParaRPr>
          </a:p>
          <a:p>
            <a:r>
              <a:rPr lang="en-US" sz="2000">
                <a:solidFill>
                  <a:schemeClr val="accent5"/>
                </a:solidFill>
                <a:cs typeface="Arial"/>
              </a:rPr>
              <a:t>Creates policies and rules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5"/>
              </a:solidFill>
              <a:cs typeface="Arial"/>
            </a:endParaRPr>
          </a:p>
          <a:p>
            <a:r>
              <a:rPr lang="en-US" sz="2000">
                <a:solidFill>
                  <a:schemeClr val="accent5"/>
                </a:solidFill>
                <a:cs typeface="Arial"/>
              </a:rPr>
              <a:t>Housing Capacity Analysis, Housing Production Strategy, Oregon Housing Needs Analysis </a:t>
            </a:r>
          </a:p>
        </p:txBody>
      </p:sp>
    </p:spTree>
    <p:extLst>
      <p:ext uri="{BB962C8B-B14F-4D97-AF65-F5344CB8AC3E}">
        <p14:creationId xmlns:p14="http://schemas.microsoft.com/office/powerpoint/2010/main" val="19469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77054-EC54-91AB-F51D-F6170F88D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CF4DA5-37E3-22BD-144B-247CA08FBB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ctr"/>
          <a:lstStyle/>
          <a:p>
            <a:r>
              <a:rPr lang="en-US" sz="3200">
                <a:latin typeface="Arial"/>
                <a:cs typeface="Arial"/>
              </a:rPr>
              <a:t>Housing Accountability and Production Office (HAPO)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BA734-E8B8-5E43-ECF9-0A023E5A60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22835" y="2766374"/>
            <a:ext cx="7114824" cy="471507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en-US" sz="3200" dirty="0">
                <a:solidFill>
                  <a:srgbClr val="002F87"/>
                </a:solidFill>
                <a:latin typeface="Arial" panose="020B0604020202020204"/>
                <a:cs typeface="Arial"/>
              </a:rPr>
              <a:t>Joint Office </a:t>
            </a:r>
          </a:p>
          <a:p>
            <a:pPr marL="0" indent="0" algn="ctr">
              <a:spcBef>
                <a:spcPts val="600"/>
              </a:spcBef>
              <a:buNone/>
            </a:pPr>
            <a:endParaRPr lang="en-US" sz="3200" dirty="0">
              <a:solidFill>
                <a:srgbClr val="002F87"/>
              </a:solidFill>
              <a:latin typeface="Arial" panose="020B0604020202020204"/>
              <a:cs typeface="Arial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US" sz="3200" dirty="0">
                <a:solidFill>
                  <a:srgbClr val="002F87"/>
                </a:solidFill>
                <a:latin typeface="Arial" panose="020B0604020202020204"/>
                <a:cs typeface="Arial"/>
              </a:rPr>
              <a:t>Created in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3200" dirty="0">
                <a:solidFill>
                  <a:srgbClr val="002F87"/>
                </a:solidFill>
                <a:latin typeface="Arial" panose="020B0604020202020204"/>
                <a:cs typeface="Arial"/>
              </a:rPr>
              <a:t>SB 1537 (2024 Session)</a:t>
            </a:r>
          </a:p>
          <a:p>
            <a:pPr marL="0" indent="0">
              <a:spcBef>
                <a:spcPts val="600"/>
              </a:spcBef>
              <a:buNone/>
            </a:pPr>
            <a:endParaRPr lang="en-US" sz="2000" dirty="0">
              <a:solidFill>
                <a:srgbClr val="002F87"/>
              </a:solidFill>
              <a:latin typeface="Arial" panose="020B0604020202020204"/>
              <a:cs typeface="Arial"/>
            </a:endParaRP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F7494719-435D-B052-24B1-628CC5DDA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1" y="2663480"/>
            <a:ext cx="1628953" cy="176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69851D25-4AA4-94AB-68D0-1F2C7EA07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890" y="2869324"/>
            <a:ext cx="2296830" cy="161768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33DD1F-BE00-9846-CD48-314F561E9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F660AA6-EF97-4313-910B-2ACB98D7190A}" type="slidenum">
              <a:rPr lang="en-US" smtClean="0">
                <a:solidFill>
                  <a:srgbClr val="717479"/>
                </a:solidFill>
              </a:rPr>
              <a:pPr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662A8F-70C8-F32E-12A7-2A54DA4B36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345" t="10436" r="-177"/>
          <a:stretch>
            <a:fillRect/>
          </a:stretch>
        </p:blipFill>
        <p:spPr>
          <a:xfrm>
            <a:off x="4888487" y="1350950"/>
            <a:ext cx="2183519" cy="240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59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BB2B2-3690-A80F-FCA6-C788C7359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70C767-2B59-1B41-1206-63D2845D22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724" y="247156"/>
            <a:ext cx="12059556" cy="969322"/>
          </a:xfrm>
        </p:spPr>
        <p:txBody>
          <a:bodyPr lIns="91440" tIns="45720" rIns="91440" bIns="45720" anchor="ctr"/>
          <a:lstStyle/>
          <a:p>
            <a:r>
              <a:rPr lang="en-US" sz="3200">
                <a:latin typeface="Arial"/>
                <a:cs typeface="Arial"/>
              </a:rPr>
              <a:t>Housing Accountability and Production Office (HAPO) 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DE09C7-5D76-2092-1C79-E85D2A52A786}"/>
              </a:ext>
            </a:extLst>
          </p:cNvPr>
          <p:cNvSpPr txBox="1"/>
          <p:nvPr/>
        </p:nvSpPr>
        <p:spPr>
          <a:xfrm>
            <a:off x="166082" y="1452409"/>
            <a:ext cx="11848562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cs typeface="Arial"/>
              </a:rPr>
              <a:t>Purpose: </a:t>
            </a:r>
            <a:r>
              <a:rPr lang="en-US" sz="2800" dirty="0">
                <a:cs typeface="Arial"/>
              </a:rPr>
              <a:t>Supporting developers and local governments to boost housing production</a:t>
            </a:r>
            <a:endParaRPr lang="en-US" sz="2800" dirty="0">
              <a:solidFill>
                <a:srgbClr val="002F87"/>
              </a:solidFill>
              <a:cs typeface="Arial"/>
            </a:endParaRPr>
          </a:p>
          <a:p>
            <a:endParaRPr lang="en-US" sz="2800" dirty="0">
              <a:cs typeface="Arial"/>
            </a:endParaRPr>
          </a:p>
          <a:p>
            <a:r>
              <a:rPr lang="en-US" sz="2800" b="1" dirty="0">
                <a:cs typeface="Arial"/>
              </a:rPr>
              <a:t>Approach:</a:t>
            </a:r>
            <a:r>
              <a:rPr lang="en-US" sz="2800" dirty="0">
                <a:cs typeface="Arial"/>
              </a:rPr>
              <a:t> Collaboration first, enforcement last</a:t>
            </a:r>
            <a:endParaRPr lang="en-US" dirty="0">
              <a:cs typeface="Arial" panose="020B0604020202020204"/>
            </a:endParaRPr>
          </a:p>
          <a:p>
            <a:endParaRPr lang="en-US" sz="2800" dirty="0">
              <a:cs typeface="Arial"/>
            </a:endParaRPr>
          </a:p>
          <a:p>
            <a:r>
              <a:rPr lang="en-US" sz="2800" b="1" dirty="0">
                <a:cs typeface="Arial"/>
              </a:rPr>
              <a:t>What We Do:</a:t>
            </a:r>
          </a:p>
          <a:p>
            <a:endParaRPr lang="en-US" b="1" dirty="0">
              <a:cs typeface="Arial"/>
            </a:endParaRPr>
          </a:p>
        </p:txBody>
      </p:sp>
      <p:pic>
        <p:nvPicPr>
          <p:cNvPr id="10" name="Graphic 9" descr="Open book with solid fill">
            <a:extLst>
              <a:ext uri="{FF2B5EF4-FFF2-40B4-BE49-F238E27FC236}">
                <a16:creationId xmlns:a16="http://schemas.microsoft.com/office/drawing/2014/main" id="{B711A131-72C5-5917-A6E4-0582BAFC2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4605" y="4171732"/>
            <a:ext cx="1236371" cy="1236371"/>
          </a:xfrm>
          <a:prstGeom prst="rect">
            <a:avLst/>
          </a:prstGeom>
        </p:spPr>
      </p:pic>
      <p:pic>
        <p:nvPicPr>
          <p:cNvPr id="14" name="Graphic 13" descr="Dollar with solid fill">
            <a:extLst>
              <a:ext uri="{FF2B5EF4-FFF2-40B4-BE49-F238E27FC236}">
                <a16:creationId xmlns:a16="http://schemas.microsoft.com/office/drawing/2014/main" id="{8BFAFB6D-C0A7-981F-66BB-2B27185BD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53745" y="4124109"/>
            <a:ext cx="1214906" cy="1096849"/>
          </a:xfrm>
          <a:prstGeom prst="rect">
            <a:avLst/>
          </a:prstGeom>
        </p:spPr>
      </p:pic>
      <p:pic>
        <p:nvPicPr>
          <p:cNvPr id="15" name="Graphic 14" descr="Architecture with solid fill">
            <a:extLst>
              <a:ext uri="{FF2B5EF4-FFF2-40B4-BE49-F238E27FC236}">
                <a16:creationId xmlns:a16="http://schemas.microsoft.com/office/drawing/2014/main" id="{C3EF511E-189E-113E-E301-F73186F8FC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42654" y="4124108"/>
            <a:ext cx="1214907" cy="12363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0AD9E3-F116-22F6-F4BF-99A2DEC71F39}"/>
              </a:ext>
            </a:extLst>
          </p:cNvPr>
          <p:cNvSpPr txBox="1"/>
          <p:nvPr/>
        </p:nvSpPr>
        <p:spPr>
          <a:xfrm>
            <a:off x="1147830" y="5364252"/>
            <a:ext cx="222160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Arial"/>
              </a:rPr>
              <a:t>Ensure local land use codes and decisions meet state law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3CA0BA-75E4-DE94-4814-8CCD95AA059D}"/>
              </a:ext>
            </a:extLst>
          </p:cNvPr>
          <p:cNvSpPr txBox="1"/>
          <p:nvPr/>
        </p:nvSpPr>
        <p:spPr>
          <a:xfrm>
            <a:off x="5172745" y="5405973"/>
            <a:ext cx="183523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Arial"/>
              </a:rPr>
              <a:t>Technical assistance &amp; funding for local governments</a:t>
            </a:r>
            <a:endParaRPr lang="en-US"/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1E2B7FC0-80C1-6C60-CDC3-2672A3C0AF51}"/>
              </a:ext>
            </a:extLst>
          </p:cNvPr>
          <p:cNvSpPr txBox="1"/>
          <p:nvPr/>
        </p:nvSpPr>
        <p:spPr>
          <a:xfrm>
            <a:off x="8896618" y="5364251"/>
            <a:ext cx="2715293" cy="147732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cs typeface="Arial"/>
              </a:rPr>
              <a:t>Research &amp; guidance to reduce barriers to production (model code &amp; ‘ready-build’ plans) </a:t>
            </a:r>
          </a:p>
        </p:txBody>
      </p:sp>
    </p:spTree>
    <p:extLst>
      <p:ext uri="{BB962C8B-B14F-4D97-AF65-F5344CB8AC3E}">
        <p14:creationId xmlns:p14="http://schemas.microsoft.com/office/powerpoint/2010/main" val="2257393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1FCB-FE3C-3951-CFAE-D976A8FB6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B4D227-2A84-4CC9-05DD-4AD415B008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Inquiry Categories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3EC3B7-6F0B-7167-20B5-5F774BEF9EE8}"/>
              </a:ext>
            </a:extLst>
          </p:cNvPr>
          <p:cNvSpPr/>
          <p:nvPr/>
        </p:nvSpPr>
        <p:spPr>
          <a:xfrm>
            <a:off x="5946640" y="2536798"/>
            <a:ext cx="239232" cy="2480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row: Bent-Up 12">
            <a:extLst>
              <a:ext uri="{FF2B5EF4-FFF2-40B4-BE49-F238E27FC236}">
                <a16:creationId xmlns:a16="http://schemas.microsoft.com/office/drawing/2014/main" id="{DDF1C67F-B481-933E-9946-178478317378}"/>
              </a:ext>
            </a:extLst>
          </p:cNvPr>
          <p:cNvSpPr/>
          <p:nvPr/>
        </p:nvSpPr>
        <p:spPr>
          <a:xfrm rot="10800000">
            <a:off x="1410901" y="2668930"/>
            <a:ext cx="4665653" cy="659794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Arrow: Bent-Up 13">
            <a:extLst>
              <a:ext uri="{FF2B5EF4-FFF2-40B4-BE49-F238E27FC236}">
                <a16:creationId xmlns:a16="http://schemas.microsoft.com/office/drawing/2014/main" id="{726F2BB6-21C5-2190-4CC8-91A0EF14E054}"/>
              </a:ext>
            </a:extLst>
          </p:cNvPr>
          <p:cNvSpPr/>
          <p:nvPr/>
        </p:nvSpPr>
        <p:spPr>
          <a:xfrm rot="10800000" flipH="1">
            <a:off x="6055388" y="2672921"/>
            <a:ext cx="4669462" cy="664533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D3AAC9A-6AA1-3BA2-21FE-BE37FAAFC362}"/>
              </a:ext>
            </a:extLst>
          </p:cNvPr>
          <p:cNvSpPr/>
          <p:nvPr/>
        </p:nvSpPr>
        <p:spPr>
          <a:xfrm>
            <a:off x="4783666" y="1900816"/>
            <a:ext cx="2600054" cy="639183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cs typeface="Arial"/>
              </a:rPr>
              <a:t>Inquiry to HAPO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417DCC22-6497-E687-29B6-16EA68BD9BCB}"/>
              </a:ext>
            </a:extLst>
          </p:cNvPr>
          <p:cNvSpPr/>
          <p:nvPr/>
        </p:nvSpPr>
        <p:spPr>
          <a:xfrm>
            <a:off x="4413249" y="2730498"/>
            <a:ext cx="325882" cy="61857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FF7A9C8D-DF99-84EA-9CDE-ED2BBDE842C2}"/>
              </a:ext>
            </a:extLst>
          </p:cNvPr>
          <p:cNvSpPr/>
          <p:nvPr/>
        </p:nvSpPr>
        <p:spPr>
          <a:xfrm>
            <a:off x="7355415" y="2730497"/>
            <a:ext cx="325882" cy="61857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DD9D52A-27BC-0FBF-229A-E622FC95E55D}"/>
              </a:ext>
            </a:extLst>
          </p:cNvPr>
          <p:cNvSpPr/>
          <p:nvPr/>
        </p:nvSpPr>
        <p:spPr>
          <a:xfrm>
            <a:off x="529164" y="3439581"/>
            <a:ext cx="2084918" cy="240241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cs typeface="Arial"/>
              </a:rPr>
              <a:t>Informal </a:t>
            </a:r>
            <a:endParaRPr lang="en-US"/>
          </a:p>
          <a:p>
            <a:pPr algn="ctr"/>
            <a:r>
              <a:rPr lang="en-US" b="1">
                <a:cs typeface="Arial"/>
              </a:rPr>
              <a:t>Land Use Guidance:</a:t>
            </a:r>
            <a:endParaRPr lang="en-US"/>
          </a:p>
          <a:p>
            <a:pPr algn="ctr"/>
            <a:endParaRPr lang="en-US">
              <a:cs typeface="Arial"/>
            </a:endParaRPr>
          </a:p>
          <a:p>
            <a:pPr algn="ctr"/>
            <a:r>
              <a:rPr lang="en-US">
                <a:cs typeface="Arial"/>
              </a:rPr>
              <a:t>Includes sections or ORS 92, 197, 197a, 215, 227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DE130A6-FD54-8820-228B-ADC0AC2CA9FC}"/>
              </a:ext>
            </a:extLst>
          </p:cNvPr>
          <p:cNvSpPr/>
          <p:nvPr/>
        </p:nvSpPr>
        <p:spPr>
          <a:xfrm>
            <a:off x="3471332" y="3439581"/>
            <a:ext cx="2222500" cy="240241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cs typeface="Arial"/>
              </a:rPr>
              <a:t>Informal </a:t>
            </a:r>
            <a:endParaRPr lang="en-US"/>
          </a:p>
          <a:p>
            <a:pPr algn="ctr"/>
            <a:r>
              <a:rPr lang="en-US" b="1">
                <a:cs typeface="Arial"/>
              </a:rPr>
              <a:t>Building Code Guidance:</a:t>
            </a:r>
            <a:endParaRPr lang="en-US"/>
          </a:p>
          <a:p>
            <a:pPr algn="ctr"/>
            <a:endParaRPr lang="en-US">
              <a:cs typeface="Arial"/>
            </a:endParaRPr>
          </a:p>
          <a:p>
            <a:pPr algn="ctr"/>
            <a:r>
              <a:rPr lang="en-US">
                <a:cs typeface="Arial"/>
              </a:rPr>
              <a:t>Includes sections of ORS 455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3F2062D-BEE3-54FE-A50E-C558AA174449}"/>
              </a:ext>
            </a:extLst>
          </p:cNvPr>
          <p:cNvSpPr/>
          <p:nvPr/>
        </p:nvSpPr>
        <p:spPr>
          <a:xfrm>
            <a:off x="6498164" y="3439580"/>
            <a:ext cx="2190750" cy="240241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cs typeface="Arial"/>
              </a:rPr>
              <a:t>Formal Housing Law Complaint:</a:t>
            </a:r>
            <a:endParaRPr lang="en-US"/>
          </a:p>
          <a:p>
            <a:pPr algn="ctr"/>
            <a:endParaRPr lang="en-US" b="1">
              <a:cs typeface="Arial"/>
            </a:endParaRPr>
          </a:p>
          <a:p>
            <a:pPr algn="ctr"/>
            <a:r>
              <a:rPr lang="en-US">
                <a:cs typeface="Arial"/>
              </a:rPr>
              <a:t>Allegation of land use or building code law violation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F9467DA-BF1F-3BA5-24B3-05BCAB0DF08E}"/>
              </a:ext>
            </a:extLst>
          </p:cNvPr>
          <p:cNvSpPr/>
          <p:nvPr/>
        </p:nvSpPr>
        <p:spPr>
          <a:xfrm>
            <a:off x="9493248" y="3439580"/>
            <a:ext cx="2190750" cy="240241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cs typeface="Arial"/>
              </a:rPr>
              <a:t>Navigation: </a:t>
            </a:r>
          </a:p>
          <a:p>
            <a:pPr algn="ctr"/>
            <a:endParaRPr lang="en-US">
              <a:cs typeface="Arial"/>
            </a:endParaRPr>
          </a:p>
          <a:p>
            <a:pPr algn="ctr"/>
            <a:r>
              <a:rPr lang="en-US">
                <a:cs typeface="Arial"/>
              </a:rPr>
              <a:t>Locating housing </a:t>
            </a:r>
          </a:p>
          <a:p>
            <a:pPr algn="ctr"/>
            <a:r>
              <a:rPr lang="en-US">
                <a:cs typeface="Arial"/>
              </a:rPr>
              <a:t>resources and requirements </a:t>
            </a:r>
          </a:p>
          <a:p>
            <a:pPr algn="ctr"/>
            <a:r>
              <a:rPr lang="en-US">
                <a:cs typeface="Arial"/>
              </a:rPr>
              <a:t> managed by the state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0DB70-79EF-D04E-7F78-482C9F7F8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F660AA6-EF97-4313-910B-2ACB98D7190A}" type="slidenum">
              <a:rPr lang="en-US" smtClean="0">
                <a:solidFill>
                  <a:srgbClr val="717479"/>
                </a:solidFill>
              </a:rPr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35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DE568-64C4-9F29-19AC-0933A6A12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83D5F7-81C6-350D-A86C-61455A0200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Housing Laws</a:t>
            </a:r>
            <a:endParaRPr lang="en-US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989A105-293D-61E0-A6F4-8067C31B8B7F}"/>
              </a:ext>
            </a:extLst>
          </p:cNvPr>
          <p:cNvSpPr txBox="1">
            <a:spLocks/>
          </p:cNvSpPr>
          <p:nvPr/>
        </p:nvSpPr>
        <p:spPr>
          <a:xfrm>
            <a:off x="494184" y="1713336"/>
            <a:ext cx="5111587" cy="4120573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u="sng">
                <a:cs typeface="Arial"/>
              </a:rPr>
              <a:t>Land Use</a:t>
            </a:r>
          </a:p>
          <a:p>
            <a:r>
              <a:rPr lang="en-US" sz="2400">
                <a:cs typeface="Arial" panose="020B0604020202020204"/>
              </a:rPr>
              <a:t>Clear and objective standards</a:t>
            </a:r>
          </a:p>
          <a:p>
            <a:r>
              <a:rPr lang="en-US" sz="2400">
                <a:cs typeface="Arial" panose="020B0604020202020204"/>
              </a:rPr>
              <a:t>Middle housing and ADU requirements</a:t>
            </a:r>
          </a:p>
          <a:p>
            <a:r>
              <a:rPr lang="en-US" sz="2400">
                <a:cs typeface="Arial" panose="020B0604020202020204"/>
              </a:rPr>
              <a:t>Land divisions, subdivisions, and partitions</a:t>
            </a:r>
          </a:p>
          <a:p>
            <a:r>
              <a:rPr lang="en-US" sz="2400">
                <a:solidFill>
                  <a:srgbClr val="002F87"/>
                </a:solidFill>
                <a:latin typeface="Arial"/>
                <a:cs typeface="Arial"/>
              </a:rPr>
              <a:t>Affordable housing allowed outright</a:t>
            </a:r>
          </a:p>
          <a:p>
            <a:r>
              <a:rPr lang="en-US" sz="2400">
                <a:solidFill>
                  <a:srgbClr val="002F87"/>
                </a:solidFill>
                <a:latin typeface="Arial"/>
                <a:cs typeface="Arial"/>
              </a:rPr>
              <a:t>Mandatory adjustments (SB 1537)</a:t>
            </a:r>
          </a:p>
          <a:p>
            <a:r>
              <a:rPr lang="en-US" sz="2400">
                <a:solidFill>
                  <a:srgbClr val="002F87"/>
                </a:solidFill>
                <a:latin typeface="Arial"/>
                <a:cs typeface="Arial"/>
              </a:rPr>
              <a:t>Planning and zoning hearings and review (cities and counties)</a:t>
            </a:r>
            <a:br>
              <a:rPr lang="en-US" sz="2400"/>
            </a:br>
            <a:endParaRPr lang="en-US" sz="2400">
              <a:cs typeface="Arial" panose="020B0604020202020204"/>
            </a:endParaRP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20FE924B-246B-AB26-857C-6BA19B5FA7F8}"/>
              </a:ext>
            </a:extLst>
          </p:cNvPr>
          <p:cNvSpPr txBox="1">
            <a:spLocks/>
          </p:cNvSpPr>
          <p:nvPr/>
        </p:nvSpPr>
        <p:spPr>
          <a:xfrm>
            <a:off x="6588461" y="1713337"/>
            <a:ext cx="5111587" cy="4120573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u="sng">
                <a:cs typeface="Arial" panose="020B0604020202020204"/>
              </a:rPr>
              <a:t>Building Code</a:t>
            </a:r>
          </a:p>
          <a:p>
            <a:pPr marL="342900" indent="-342900"/>
            <a:r>
              <a:rPr lang="en-US" sz="2400">
                <a:cs typeface="Arial"/>
              </a:rPr>
              <a:t>Permit and plan review timelines and applications</a:t>
            </a:r>
          </a:p>
          <a:p>
            <a:pPr marL="342900" indent="-342900"/>
            <a:r>
              <a:rPr lang="en-US" sz="2400">
                <a:cs typeface="Arial"/>
              </a:rPr>
              <a:t>Construction document and submittal document requirements</a:t>
            </a:r>
          </a:p>
          <a:p>
            <a:pPr marL="342900" indent="-342900"/>
            <a:r>
              <a:rPr lang="en-US" sz="2400">
                <a:cs typeface="Arial"/>
              </a:rPr>
              <a:t>Oregon Residential Specialty Code</a:t>
            </a:r>
          </a:p>
          <a:p>
            <a:pPr marL="342900" indent="-342900"/>
            <a:r>
              <a:rPr lang="en-US" sz="2400">
                <a:cs typeface="Arial"/>
              </a:rPr>
              <a:t>Oregon Structural Specialty Code</a:t>
            </a:r>
          </a:p>
          <a:p>
            <a:pPr marL="342900" indent="-342900"/>
            <a:r>
              <a:rPr lang="en-US" sz="2400">
                <a:cs typeface="Arial"/>
              </a:rPr>
              <a:t>Cite it write it</a:t>
            </a:r>
          </a:p>
          <a:p>
            <a:pPr marL="342900" indent="-342900"/>
            <a:r>
              <a:rPr lang="en-US" sz="2400">
                <a:cs typeface="Arial"/>
              </a:rPr>
              <a:t>Structural design requirements; fire and life safety; accessibility</a:t>
            </a:r>
          </a:p>
          <a:p>
            <a:pPr marL="0" indent="0">
              <a:buNone/>
            </a:pPr>
            <a:endParaRPr lang="en-US" sz="2400">
              <a:cs typeface="Arial"/>
            </a:endParaRPr>
          </a:p>
          <a:p>
            <a:pPr marL="0" indent="0">
              <a:buNone/>
            </a:pPr>
            <a:endParaRPr lang="en-US" sz="2400"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D4FB28-7276-07E0-8B30-A6ADEFD95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F660AA6-EF97-4313-910B-2ACB98D7190A}" type="slidenum">
              <a:rPr lang="en-US" smtClean="0">
                <a:solidFill>
                  <a:srgbClr val="717479"/>
                </a:solidFill>
              </a:rPr>
              <a:pPr/>
              <a:t>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729394-3A49-E2D6-4E37-CE38F421FEFE}"/>
              </a:ext>
            </a:extLst>
          </p:cNvPr>
          <p:cNvSpPr/>
          <p:nvPr/>
        </p:nvSpPr>
        <p:spPr>
          <a:xfrm>
            <a:off x="6069262" y="1417053"/>
            <a:ext cx="26737" cy="5233736"/>
          </a:xfrm>
          <a:prstGeom prst="rect">
            <a:avLst/>
          </a:prstGeom>
          <a:solidFill>
            <a:srgbClr val="01B188"/>
          </a:solidFill>
          <a:ln>
            <a:solidFill>
              <a:srgbClr val="01B1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598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430024-5E18-BADF-45DC-936BD858DD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Housing Production Navigation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24D1B1-811B-1AF6-B631-E1A8F304B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F660AA6-EF97-4313-910B-2ACB98D7190A}" type="slidenum">
              <a:rPr lang="en-US" smtClean="0">
                <a:solidFill>
                  <a:srgbClr val="717479"/>
                </a:solidFill>
              </a:rPr>
              <a:pPr/>
              <a:t>6</a:t>
            </a:fld>
            <a:endParaRPr lang="en-US">
              <a:solidFill>
                <a:srgbClr val="717479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D9F790-6A01-A2B0-64A1-BC788AA39D9B}"/>
              </a:ext>
            </a:extLst>
          </p:cNvPr>
          <p:cNvSpPr txBox="1"/>
          <p:nvPr/>
        </p:nvSpPr>
        <p:spPr>
          <a:xfrm>
            <a:off x="163400" y="1715765"/>
            <a:ext cx="11867612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cs typeface="Arial"/>
              </a:rPr>
              <a:t>Navigation: </a:t>
            </a:r>
            <a:r>
              <a:rPr lang="en-US" sz="2800" dirty="0">
                <a:cs typeface="Arial"/>
              </a:rPr>
              <a:t>Assistance </a:t>
            </a:r>
            <a:r>
              <a:rPr lang="en-US" sz="2800" dirty="0">
                <a:solidFill>
                  <a:srgbClr val="002F87"/>
                </a:solidFill>
                <a:ea typeface="+mn-lt"/>
                <a:cs typeface="+mn-lt"/>
              </a:rPr>
              <a:t>with state resources and requirements</a:t>
            </a:r>
            <a:endParaRPr lang="en-US" sz="2800" dirty="0">
              <a:cs typeface="Arial"/>
            </a:endParaRPr>
          </a:p>
          <a:p>
            <a:endParaRPr lang="en-US" sz="2800" dirty="0">
              <a:cs typeface="Arial"/>
            </a:endParaRPr>
          </a:p>
          <a:p>
            <a:r>
              <a:rPr lang="en-US" sz="2800" b="1" dirty="0">
                <a:cs typeface="Arial"/>
              </a:rPr>
              <a:t>Purpose:</a:t>
            </a:r>
            <a:r>
              <a:rPr lang="en-US" sz="2800" dirty="0">
                <a:cs typeface="Arial"/>
              </a:rPr>
              <a:t> </a:t>
            </a:r>
            <a:r>
              <a:rPr lang="en-US" sz="2800" dirty="0">
                <a:ea typeface="+mn-lt"/>
                <a:cs typeface="+mn-lt"/>
              </a:rPr>
              <a:t>Make it easier to find the right people and programs </a:t>
            </a:r>
            <a:endParaRPr lang="en-US" dirty="0">
              <a:cs typeface="Arial" panose="020B0604020202020204"/>
            </a:endParaRPr>
          </a:p>
          <a:p>
            <a:endParaRPr lang="en-US" sz="2800" dirty="0">
              <a:cs typeface="Arial"/>
            </a:endParaRPr>
          </a:p>
          <a:p>
            <a:r>
              <a:rPr lang="en-US" sz="2800" b="1" dirty="0">
                <a:cs typeface="Arial"/>
              </a:rPr>
              <a:t>Example Inquiries: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>
                <a:cs typeface="Arial" panose="020B0604020202020204"/>
              </a:rPr>
              <a:t>Identification of funding 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>
                <a:ea typeface="+mn-lt"/>
                <a:cs typeface="+mn-lt"/>
              </a:rPr>
              <a:t>Clarification and understanding of state processes</a:t>
            </a:r>
          </a:p>
          <a:p>
            <a:pPr lvl="1"/>
            <a:endParaRPr lang="en-US" sz="2800" dirty="0">
              <a:cs typeface="Arial"/>
            </a:endParaRPr>
          </a:p>
          <a:p>
            <a:endParaRPr lang="en-US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1524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FEBA3-C690-CEB6-1F77-E97B05262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837BD4-087E-D17E-E7DE-51427B006C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ctr"/>
          <a:lstStyle/>
          <a:p>
            <a:r>
              <a:rPr lang="en-US" dirty="0"/>
              <a:t>Total Inquiries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F782D5-8B89-E8C4-8EB2-D02CA3917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F660AA6-EF97-4313-910B-2ACB98D7190A}" type="slidenum">
              <a:rPr lang="en-US" smtClean="0">
                <a:solidFill>
                  <a:srgbClr val="717479"/>
                </a:solidFill>
              </a:rPr>
              <a:pPr/>
              <a:t>7</a:t>
            </a:fld>
            <a:endParaRPr lang="en-US">
              <a:solidFill>
                <a:srgbClr val="717479"/>
              </a:solidFill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D5D6F53-7DB7-571B-E53F-8F8E03DB49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1514894"/>
              </p:ext>
            </p:extLst>
          </p:nvPr>
        </p:nvGraphicFramePr>
        <p:xfrm>
          <a:off x="408038" y="1602659"/>
          <a:ext cx="11375923" cy="4837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38613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picture containing building, outdoor, sky, house&#10;&#10;AI-generated content may be incorrect.">
            <a:extLst>
              <a:ext uri="{FF2B5EF4-FFF2-40B4-BE49-F238E27FC236}">
                <a16:creationId xmlns:a16="http://schemas.microsoft.com/office/drawing/2014/main" id="{53643DB0-0CC2-AD32-2B10-51E7314FAC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3" r="26226" b="4927"/>
          <a:stretch>
            <a:fillRect/>
          </a:stretch>
        </p:blipFill>
        <p:spPr bwMode="auto">
          <a:xfrm>
            <a:off x="494103" y="2163497"/>
            <a:ext cx="1688317" cy="1681538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649F29-D2C8-920E-C2F0-142A73DC9A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0161" y="530697"/>
            <a:ext cx="11855152" cy="742950"/>
          </a:xfrm>
        </p:spPr>
        <p:txBody>
          <a:bodyPr>
            <a:normAutofit/>
          </a:bodyPr>
          <a:lstStyle/>
          <a:p>
            <a:r>
              <a:rPr lang="en-US" dirty="0"/>
              <a:t>Overview of 2025 Session Housing Bills</a:t>
            </a:r>
          </a:p>
        </p:txBody>
      </p:sp>
      <p:pic>
        <p:nvPicPr>
          <p:cNvPr id="3" name="Picture Placeholder 2" descr="Close-up of metal pipes">
            <a:extLst>
              <a:ext uri="{FF2B5EF4-FFF2-40B4-BE49-F238E27FC236}">
                <a16:creationId xmlns:a16="http://schemas.microsoft.com/office/drawing/2014/main" id="{36C3B88C-D11B-9C66-98EA-0BB79D04FBF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10024420" y="2199594"/>
            <a:ext cx="1609725" cy="1609344"/>
          </a:xfrm>
        </p:spPr>
      </p:pic>
      <p:pic>
        <p:nvPicPr>
          <p:cNvPr id="9" name="Picture Placeholder 8" descr="Paper files on the table">
            <a:extLst>
              <a:ext uri="{FF2B5EF4-FFF2-40B4-BE49-F238E27FC236}">
                <a16:creationId xmlns:a16="http://schemas.microsoft.com/office/drawing/2014/main" id="{A4908327-6798-D0C7-10C2-663D120DA4E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4" r="16534"/>
          <a:stretch>
            <a:fillRect/>
          </a:stretch>
        </p:blipFill>
        <p:spPr>
          <a:xfrm>
            <a:off x="7669122" y="2218256"/>
            <a:ext cx="1609725" cy="1609344"/>
          </a:xfr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352A6FF-8501-51D7-7E35-D453D6DB9B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23862" y="4265361"/>
            <a:ext cx="1828800" cy="2535292"/>
          </a:xfrm>
        </p:spPr>
        <p:txBody>
          <a:bodyPr>
            <a:normAutofit fontScale="92500" lnSpcReduction="10000"/>
          </a:bodyPr>
          <a:lstStyle/>
          <a:p>
            <a:r>
              <a:rPr lang="en-US" sz="1300" dirty="0"/>
              <a:t>Expands where middle housing is allowed – unincorporated urban lands</a:t>
            </a:r>
          </a:p>
          <a:p>
            <a:r>
              <a:rPr lang="en-US" sz="1300" dirty="0"/>
              <a:t>Retroactively invalidates CC&amp;Rs that prohibit middle housing or ADUs</a:t>
            </a:r>
          </a:p>
          <a:p>
            <a:r>
              <a:rPr lang="en-US" sz="1300" dirty="0"/>
              <a:t>Limits traffic impact analyses and exactions for small middle housing and infill developments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F223CFC-69AE-3E1D-D2B2-F77F40931D6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>
            <a:noAutofit/>
          </a:bodyPr>
          <a:lstStyle/>
          <a:p>
            <a:r>
              <a:rPr lang="en-US" sz="1300" dirty="0"/>
              <a:t>Invalidates CC&amp;Rs that prohibit factory-built housing enacted after January 1, 2026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0EC1AD64-4548-070B-D325-EF1C7144008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>
            <a:noAutofit/>
          </a:bodyPr>
          <a:lstStyle/>
          <a:p>
            <a:r>
              <a:rPr lang="en-US" sz="1300" dirty="0"/>
              <a:t>Creates Housing Infrastructure Fund at </a:t>
            </a:r>
            <a:r>
              <a:rPr lang="en-US" sz="1300" dirty="0" err="1"/>
              <a:t>BizOR</a:t>
            </a:r>
            <a:r>
              <a:rPr lang="en-US" sz="1300" dirty="0"/>
              <a:t> </a:t>
            </a:r>
          </a:p>
          <a:p>
            <a:r>
              <a:rPr lang="en-US" sz="1300" dirty="0"/>
              <a:t>Appropriates $10m to fund, with direction to return for legislative project approval in 2026</a:t>
            </a:r>
          </a:p>
          <a:p>
            <a:endParaRPr lang="en-US" sz="1300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C86B1575-1723-1406-46C8-29DCE985CF8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310828" y="4243898"/>
            <a:ext cx="2279559" cy="2403939"/>
          </a:xfrm>
        </p:spPr>
        <p:txBody>
          <a:bodyPr lIns="91440" tIns="45720" rIns="91440" bIns="45720" anchor="t">
            <a:normAutofit fontScale="92500" lnSpcReduction="10000"/>
          </a:bodyPr>
          <a:lstStyle/>
          <a:p>
            <a:r>
              <a:rPr lang="en-US" sz="1300" dirty="0">
                <a:latin typeface="Arial"/>
                <a:cs typeface="Arial"/>
              </a:rPr>
              <a:t>Creates a 120-day shot-clock for engineering review of residential development applications</a:t>
            </a:r>
          </a:p>
          <a:p>
            <a:r>
              <a:rPr lang="en-US" sz="1300" dirty="0">
                <a:latin typeface="Arial"/>
                <a:cs typeface="Arial"/>
              </a:rPr>
              <a:t>Creates an “urban housing application” to make residential development to go through an administrative review process </a:t>
            </a:r>
          </a:p>
          <a:p>
            <a:r>
              <a:rPr lang="en-US" sz="1300" dirty="0">
                <a:latin typeface="Arial"/>
                <a:cs typeface="Arial"/>
              </a:rPr>
              <a:t>Prohibits application of design standards to 20+ unit developments (excluding multifamily)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2F6EBCC1-D654-4A3E-641A-86C8667A440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065537" y="4264682"/>
            <a:ext cx="2021758" cy="2400614"/>
          </a:xfrm>
        </p:spPr>
        <p:txBody>
          <a:bodyPr>
            <a:normAutofit/>
          </a:bodyPr>
          <a:lstStyle/>
          <a:p>
            <a:r>
              <a:rPr lang="en-US" sz="1300" dirty="0"/>
              <a:t>LCDC to adopt rules to establish preapproved site criteria where local governments will be required to permit residential development</a:t>
            </a:r>
          </a:p>
          <a:p>
            <a:r>
              <a:rPr lang="en-US" sz="1300" dirty="0"/>
              <a:t>Works in coordination with BCD preapproved plans program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2843F8C3-6A44-2D8F-8F46-2F4544E2F13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HB 2138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066934C0-1A45-0BDC-D54D-2D59547F9C6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HB 3144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9F8C5ADB-8117-F8BF-E517-825ECD42B69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HB 2258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D1F8992F-7E24-DC3E-51A1-D6080F9A75D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SB 974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764696D5-EF80-4C88-37A1-1D746116F7B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US" dirty="0"/>
              <a:t>HB 3031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7F49D96-AF31-7343-20C8-B633485F64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126" r="326" b="957"/>
          <a:stretch>
            <a:fillRect/>
          </a:stretch>
        </p:blipFill>
        <p:spPr>
          <a:xfrm>
            <a:off x="2873856" y="2061475"/>
            <a:ext cx="1688318" cy="1751363"/>
          </a:xfrm>
          <a:prstGeom prst="flowChartConnector">
            <a:avLst/>
          </a:prstGeom>
          <a:ln>
            <a:noFill/>
          </a:ln>
        </p:spPr>
      </p:pic>
      <p:pic>
        <p:nvPicPr>
          <p:cNvPr id="1030" name="Picture 6" descr="A picture containing outdoor, tree, building, grass&#10;&#10;AI-generated content may be incorrect.">
            <a:extLst>
              <a:ext uri="{FF2B5EF4-FFF2-40B4-BE49-F238E27FC236}">
                <a16:creationId xmlns:a16="http://schemas.microsoft.com/office/drawing/2014/main" id="{C243B992-8310-92AB-A4EE-4192833A2C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0" r="18380"/>
          <a:stretch>
            <a:fillRect/>
          </a:stretch>
        </p:blipFill>
        <p:spPr bwMode="auto">
          <a:xfrm>
            <a:off x="5250509" y="2137071"/>
            <a:ext cx="1673040" cy="1681538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951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LCD Colors">
      <a:dk1>
        <a:srgbClr val="002F87"/>
      </a:dk1>
      <a:lt1>
        <a:srgbClr val="FFFFFF"/>
      </a:lt1>
      <a:dk2>
        <a:srgbClr val="62B3E4"/>
      </a:dk2>
      <a:lt2>
        <a:srgbClr val="B1B3B6"/>
      </a:lt2>
      <a:accent1>
        <a:srgbClr val="F7CE3C"/>
      </a:accent1>
      <a:accent2>
        <a:srgbClr val="717479"/>
      </a:accent2>
      <a:accent3>
        <a:srgbClr val="A3CF60"/>
      </a:accent3>
      <a:accent4>
        <a:srgbClr val="00B188"/>
      </a:accent4>
      <a:accent5>
        <a:srgbClr val="002F87"/>
      </a:accent5>
      <a:accent6>
        <a:srgbClr val="FDF1C3"/>
      </a:accent6>
      <a:hlink>
        <a:srgbClr val="2D78FF"/>
      </a:hlink>
      <a:folHlink>
        <a:srgbClr val="002F8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-Accent LIght">
  <a:themeElements>
    <a:clrScheme name="OHCS_RGB">
      <a:dk1>
        <a:sysClr val="windowText" lastClr="000000"/>
      </a:dk1>
      <a:lt1>
        <a:sysClr val="window" lastClr="FFFFFF"/>
      </a:lt1>
      <a:dk2>
        <a:srgbClr val="9E958B"/>
      </a:dk2>
      <a:lt2>
        <a:srgbClr val="DFF0FA"/>
      </a:lt2>
      <a:accent1>
        <a:srgbClr val="6BBA7E"/>
      </a:accent1>
      <a:accent2>
        <a:srgbClr val="9BC980"/>
      </a:accent2>
      <a:accent3>
        <a:srgbClr val="41B4E5"/>
      </a:accent3>
      <a:accent4>
        <a:srgbClr val="BF9969"/>
      </a:accent4>
      <a:accent5>
        <a:srgbClr val="EDB859"/>
      </a:accent5>
      <a:accent6>
        <a:srgbClr val="E79B55"/>
      </a:accent6>
      <a:hlink>
        <a:srgbClr val="0563C1"/>
      </a:hlink>
      <a:folHlink>
        <a:srgbClr val="954F72"/>
      </a:folHlink>
    </a:clrScheme>
    <a:fontScheme name="Custom 1">
      <a:majorFont>
        <a:latin typeface="Rockwell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3EE407354F454FB0E016365EEB60D7" ma:contentTypeVersion="13" ma:contentTypeDescription="Create a new document." ma:contentTypeScope="" ma:versionID="d55fc27940b73d13a715f3c5c6c14de1">
  <xsd:schema xmlns:xsd="http://www.w3.org/2001/XMLSchema" xmlns:xs="http://www.w3.org/2001/XMLSchema" xmlns:p="http://schemas.microsoft.com/office/2006/metadata/properties" xmlns:ns2="ccc7c00d-0a5a-4876-9bc5-508e4ece79c5" xmlns:ns3="8b5ed789-c407-42d2-bc9e-0eaa81b7ae15" targetNamespace="http://schemas.microsoft.com/office/2006/metadata/properties" ma:root="true" ma:fieldsID="c537da760bdfdac2bbb5dc0e59f30fac" ns2:_="" ns3:_="">
    <xsd:import namespace="ccc7c00d-0a5a-4876-9bc5-508e4ece79c5"/>
    <xsd:import namespace="8b5ed789-c407-42d2-bc9e-0eaa81b7ae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7c00d-0a5a-4876-9bc5-508e4ece79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bc13bb2-4050-4808-9050-3ebd68b2d7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5ed789-c407-42d2-bc9e-0eaa81b7ae1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3c1b273-eaf3-45a9-8366-d4a7fb4ce617}" ma:internalName="TaxCatchAll" ma:showField="CatchAllData" ma:web="8b5ed789-c407-42d2-bc9e-0eaa81b7ae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5ed789-c407-42d2-bc9e-0eaa81b7ae15" xsi:nil="true"/>
    <lcf76f155ced4ddcb4097134ff3c332f xmlns="ccc7c00d-0a5a-4876-9bc5-508e4ece79c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0D56D36-F8C7-46C3-8052-3DD8F8C90D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4EAFD0-4381-48DA-978C-FA993489C1BD}">
  <ds:schemaRefs>
    <ds:schemaRef ds:uri="8b5ed789-c407-42d2-bc9e-0eaa81b7ae15"/>
    <ds:schemaRef ds:uri="ccc7c00d-0a5a-4876-9bc5-508e4ece79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6E6D4FC-BC35-4C4D-9AFC-EB7BED7A5D65}">
  <ds:schemaRefs>
    <ds:schemaRef ds:uri="8b5ed789-c407-42d2-bc9e-0eaa81b7ae15"/>
    <ds:schemaRef ds:uri="ccc7c00d-0a5a-4876-9bc5-508e4ece79c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db79d039-fcd0-4045-9c78-4cfb2eba0904}" enabled="1" method="Privileged" siteId="{aa3f6932-fa7c-47b4-a0ce-a598cad161c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10990</TotalTime>
  <Words>499</Words>
  <Application>Microsoft Office PowerPoint</Application>
  <PresentationFormat>Widescreen</PresentationFormat>
  <Paragraphs>115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Rockwell</vt:lpstr>
      <vt:lpstr>Office Theme</vt:lpstr>
      <vt:lpstr>0-Accent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Dept. of Land Conservation and Develoopment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Blaw, Sky</dc:creator>
  <cp:lastModifiedBy>TURNBULL Kieran * DLCD</cp:lastModifiedBy>
  <cp:revision>81</cp:revision>
  <dcterms:created xsi:type="dcterms:W3CDTF">2018-06-08T20:43:40Z</dcterms:created>
  <dcterms:modified xsi:type="dcterms:W3CDTF">2025-09-24T23:10:53Z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0x010100953EE407354F454FB0E016365EEB60D7</vt:lpwstr>
  </property>
  <property fmtid="{D5CDD505-2E9C-101B-9397-08002B2CF9AE}" pid="3" name="_dlc_DocIdItemGuid">
    <vt:lpwstr>0b86e9fa-ce12-4187-843d-65e9d6f74244</vt:lpwstr>
  </property>
  <property fmtid="{D5CDD505-2E9C-101B-9397-08002B2CF9AE}" pid="4" name="_dlc_policyId">
    <vt:lpwstr/>
  </property>
  <property fmtid="{D5CDD505-2E9C-101B-9397-08002B2CF9AE}" pid="5" name="ItemRetentionFormula">
    <vt:lpwstr/>
  </property>
  <property fmtid="{D5CDD505-2E9C-101B-9397-08002B2CF9AE}" pid="6" name="_docset_NoMedatataSyncRequired">
    <vt:lpwstr>False</vt:lpwstr>
  </property>
  <property fmtid="{D5CDD505-2E9C-101B-9397-08002B2CF9AE}" pid="7" name="MSIP_Label_db79d039-fcd0-4045-9c78-4cfb2eba0904_Enabled">
    <vt:lpwstr>true</vt:lpwstr>
  </property>
  <property fmtid="{D5CDD505-2E9C-101B-9397-08002B2CF9AE}" pid="8" name="MSIP_Label_db79d039-fcd0-4045-9c78-4cfb2eba0904_SetDate">
    <vt:lpwstr>2024-01-09T00:03:02Z</vt:lpwstr>
  </property>
  <property fmtid="{D5CDD505-2E9C-101B-9397-08002B2CF9AE}" pid="9" name="MSIP_Label_db79d039-fcd0-4045-9c78-4cfb2eba0904_Method">
    <vt:lpwstr>Privileged</vt:lpwstr>
  </property>
  <property fmtid="{D5CDD505-2E9C-101B-9397-08002B2CF9AE}" pid="10" name="MSIP_Label_db79d039-fcd0-4045-9c78-4cfb2eba0904_Name">
    <vt:lpwstr>Level 2 - Limited (Items)</vt:lpwstr>
  </property>
  <property fmtid="{D5CDD505-2E9C-101B-9397-08002B2CF9AE}" pid="11" name="MSIP_Label_db79d039-fcd0-4045-9c78-4cfb2eba0904_SiteId">
    <vt:lpwstr>aa3f6932-fa7c-47b4-a0ce-a598cad161cf</vt:lpwstr>
  </property>
  <property fmtid="{D5CDD505-2E9C-101B-9397-08002B2CF9AE}" pid="12" name="MSIP_Label_db79d039-fcd0-4045-9c78-4cfb2eba0904_ActionId">
    <vt:lpwstr>3b1de6f6-e1c8-44fe-9148-8a7d63288ab6</vt:lpwstr>
  </property>
  <property fmtid="{D5CDD505-2E9C-101B-9397-08002B2CF9AE}" pid="13" name="MSIP_Label_db79d039-fcd0-4045-9c78-4cfb2eba0904_ContentBits">
    <vt:lpwstr>0</vt:lpwstr>
  </property>
  <property fmtid="{D5CDD505-2E9C-101B-9397-08002B2CF9AE}" pid="14" name="MediaServiceImageTags">
    <vt:lpwstr/>
  </property>
</Properties>
</file>